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78" r:id="rId3"/>
    <p:sldId id="377" r:id="rId4"/>
    <p:sldId id="379" r:id="rId5"/>
    <p:sldId id="380" r:id="rId6"/>
    <p:sldId id="384" r:id="rId7"/>
    <p:sldId id="382" r:id="rId8"/>
    <p:sldId id="381" r:id="rId9"/>
    <p:sldId id="383" r:id="rId10"/>
    <p:sldId id="385" r:id="rId11"/>
    <p:sldId id="386" r:id="rId12"/>
    <p:sldId id="387" r:id="rId13"/>
    <p:sldId id="389" r:id="rId14"/>
    <p:sldId id="391" r:id="rId15"/>
    <p:sldId id="390" r:id="rId16"/>
    <p:sldId id="393" r:id="rId17"/>
    <p:sldId id="392" r:id="rId18"/>
    <p:sldId id="394" r:id="rId19"/>
    <p:sldId id="395" r:id="rId20"/>
    <p:sldId id="396" r:id="rId21"/>
    <p:sldId id="398" r:id="rId22"/>
    <p:sldId id="399" r:id="rId23"/>
    <p:sldId id="397" r:id="rId24"/>
    <p:sldId id="400" r:id="rId25"/>
    <p:sldId id="401" r:id="rId26"/>
    <p:sldId id="402" r:id="rId27"/>
    <p:sldId id="403" r:id="rId28"/>
    <p:sldId id="404" r:id="rId29"/>
    <p:sldId id="405" r:id="rId30"/>
    <p:sldId id="407" r:id="rId31"/>
    <p:sldId id="434" r:id="rId32"/>
    <p:sldId id="435" r:id="rId33"/>
    <p:sldId id="406" r:id="rId34"/>
    <p:sldId id="369" r:id="rId35"/>
    <p:sldId id="370" r:id="rId36"/>
    <p:sldId id="408" r:id="rId37"/>
    <p:sldId id="409" r:id="rId38"/>
    <p:sldId id="410" r:id="rId39"/>
    <p:sldId id="411" r:id="rId40"/>
    <p:sldId id="371" r:id="rId41"/>
    <p:sldId id="412" r:id="rId42"/>
    <p:sldId id="416" r:id="rId43"/>
    <p:sldId id="413" r:id="rId44"/>
    <p:sldId id="417" r:id="rId45"/>
    <p:sldId id="414" r:id="rId46"/>
    <p:sldId id="415" r:id="rId47"/>
    <p:sldId id="418" r:id="rId48"/>
    <p:sldId id="422" r:id="rId49"/>
    <p:sldId id="425" r:id="rId50"/>
    <p:sldId id="429" r:id="rId51"/>
    <p:sldId id="426" r:id="rId52"/>
    <p:sldId id="427" r:id="rId53"/>
    <p:sldId id="428" r:id="rId54"/>
    <p:sldId id="430" r:id="rId55"/>
    <p:sldId id="432" r:id="rId56"/>
    <p:sldId id="419" r:id="rId57"/>
    <p:sldId id="420" r:id="rId58"/>
    <p:sldId id="421" r:id="rId59"/>
    <p:sldId id="431" r:id="rId60"/>
    <p:sldId id="433" r:id="rId61"/>
    <p:sldId id="423" r:id="rId62"/>
    <p:sldId id="436" r:id="rId63"/>
    <p:sldId id="424"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2EE8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87" autoAdjust="0"/>
  </p:normalViewPr>
  <p:slideViewPr>
    <p:cSldViewPr snapToGrid="0" snapToObjects="1">
      <p:cViewPr>
        <p:scale>
          <a:sx n="85" d="100"/>
          <a:sy n="85" d="100"/>
        </p:scale>
        <p:origin x="-1208" y="-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handoutMaster" Target="handoutMasters/handout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5A5D37F-9BA4-4444-B684-26FBA8BC9A00}" type="datetimeFigureOut">
              <a:rPr lang="en-US" smtClean="0"/>
              <a:t>1/30/15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FA68E17-38B7-DD48-A421-5E610F25F986}" type="slidenum">
              <a:rPr lang="en-US" smtClean="0"/>
              <a:t>‹#›</a:t>
            </a:fld>
            <a:endParaRPr lang="en-US"/>
          </a:p>
        </p:txBody>
      </p:sp>
    </p:spTree>
    <p:extLst>
      <p:ext uri="{BB962C8B-B14F-4D97-AF65-F5344CB8AC3E}">
        <p14:creationId xmlns:p14="http://schemas.microsoft.com/office/powerpoint/2010/main" val="9133892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6BF0CB-A1D9-1441-AB6B-F75FDC005012}" type="datetimeFigureOut">
              <a:rPr lang="en-US" smtClean="0"/>
              <a:t>1/30/15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D82793-02F4-5D4D-89E6-D9D1BFE83A44}" type="slidenum">
              <a:rPr lang="en-US" smtClean="0"/>
              <a:t>‹#›</a:t>
            </a:fld>
            <a:endParaRPr lang="en-US"/>
          </a:p>
        </p:txBody>
      </p:sp>
    </p:spTree>
    <p:extLst>
      <p:ext uri="{BB962C8B-B14F-4D97-AF65-F5344CB8AC3E}">
        <p14:creationId xmlns:p14="http://schemas.microsoft.com/office/powerpoint/2010/main" val="42012422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Walter Pitts, John von Neumann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a:t>
            </a:fld>
            <a:endParaRPr lang="en-US"/>
          </a:p>
        </p:txBody>
      </p:sp>
    </p:spTree>
    <p:extLst>
      <p:ext uri="{BB962C8B-B14F-4D97-AF65-F5344CB8AC3E}">
        <p14:creationId xmlns:p14="http://schemas.microsoft.com/office/powerpoint/2010/main" val="801167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DNA template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15</a:t>
            </a:fld>
            <a:endParaRPr lang="en-US"/>
          </a:p>
        </p:txBody>
      </p:sp>
    </p:spTree>
    <p:extLst>
      <p:ext uri="{BB962C8B-B14F-4D97-AF65-F5344CB8AC3E}">
        <p14:creationId xmlns:p14="http://schemas.microsoft.com/office/powerpoint/2010/main" val="2898092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DNA template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16</a:t>
            </a:fld>
            <a:endParaRPr lang="en-US"/>
          </a:p>
        </p:txBody>
      </p:sp>
    </p:spTree>
    <p:extLst>
      <p:ext uri="{BB962C8B-B14F-4D97-AF65-F5344CB8AC3E}">
        <p14:creationId xmlns:p14="http://schemas.microsoft.com/office/powerpoint/2010/main" val="28980925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DNA template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17</a:t>
            </a:fld>
            <a:endParaRPr lang="en-US"/>
          </a:p>
        </p:txBody>
      </p:sp>
    </p:spTree>
    <p:extLst>
      <p:ext uri="{BB962C8B-B14F-4D97-AF65-F5344CB8AC3E}">
        <p14:creationId xmlns:p14="http://schemas.microsoft.com/office/powerpoint/2010/main" val="28980925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 polymerase is the protein (technically, protein</a:t>
            </a:r>
            <a:r>
              <a:rPr lang="en-US" baseline="0" dirty="0" smtClean="0"/>
              <a:t> </a:t>
            </a:r>
            <a:r>
              <a:rPr lang="en-US" dirty="0" smtClean="0"/>
              <a:t>complex) that uses DNA as a template to make RNA.</a:t>
            </a:r>
            <a:r>
              <a:rPr lang="en-US" baseline="0" dirty="0" smtClean="0"/>
              <a:t> At any given time there is a significant pool of it which is not bound to DNA yet. To begin transcription of a gene, we need to recruit RNA polymerase to an appropriate transcriptional start site.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20</a:t>
            </a:fld>
            <a:endParaRPr lang="en-US"/>
          </a:p>
        </p:txBody>
      </p:sp>
    </p:spTree>
    <p:extLst>
      <p:ext uri="{BB962C8B-B14F-4D97-AF65-F5344CB8AC3E}">
        <p14:creationId xmlns:p14="http://schemas.microsoft.com/office/powerpoint/2010/main" val="461837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that these are proteins which recognize specific DNA sequences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21</a:t>
            </a:fld>
            <a:endParaRPr lang="en-US"/>
          </a:p>
        </p:txBody>
      </p:sp>
    </p:spTree>
    <p:extLst>
      <p:ext uri="{BB962C8B-B14F-4D97-AF65-F5344CB8AC3E}">
        <p14:creationId xmlns:p14="http://schemas.microsoft.com/office/powerpoint/2010/main" val="20487227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 that these are proteins which recognize specific DNA sequences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22</a:t>
            </a:fld>
            <a:endParaRPr lang="en-US"/>
          </a:p>
        </p:txBody>
      </p:sp>
    </p:spTree>
    <p:extLst>
      <p:ext uri="{BB962C8B-B14F-4D97-AF65-F5344CB8AC3E}">
        <p14:creationId xmlns:p14="http://schemas.microsoft.com/office/powerpoint/2010/main" val="20487227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23</a:t>
            </a:fld>
            <a:endParaRPr lang="en-US"/>
          </a:p>
        </p:txBody>
      </p:sp>
    </p:spTree>
    <p:extLst>
      <p:ext uri="{BB962C8B-B14F-4D97-AF65-F5344CB8AC3E}">
        <p14:creationId xmlns:p14="http://schemas.microsoft.com/office/powerpoint/2010/main" val="2048722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what about when both are there? Aiming for the notion that physically blocking the site where RNA polymerase needs to be will supersede</a:t>
            </a:r>
            <a:r>
              <a:rPr lang="en-US" baseline="0" dirty="0" smtClean="0"/>
              <a:t> any recruitment by the activator.</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27</a:t>
            </a:fld>
            <a:endParaRPr lang="en-US"/>
          </a:p>
        </p:txBody>
      </p:sp>
    </p:spTree>
    <p:extLst>
      <p:ext uri="{BB962C8B-B14F-4D97-AF65-F5344CB8AC3E}">
        <p14:creationId xmlns:p14="http://schemas.microsoft.com/office/powerpoint/2010/main" val="2376887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Audience answers</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30</a:t>
            </a:fld>
            <a:endParaRPr lang="en-US"/>
          </a:p>
        </p:txBody>
      </p:sp>
    </p:spTree>
    <p:extLst>
      <p:ext uri="{BB962C8B-B14F-4D97-AF65-F5344CB8AC3E}">
        <p14:creationId xmlns:p14="http://schemas.microsoft.com/office/powerpoint/2010/main" val="3310373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they can also regulate expression of “normal” proteins that perform functions besides gene regulation.</a:t>
            </a:r>
          </a:p>
        </p:txBody>
      </p:sp>
      <p:sp>
        <p:nvSpPr>
          <p:cNvPr id="4" name="Slide Number Placeholder 3"/>
          <p:cNvSpPr>
            <a:spLocks noGrp="1"/>
          </p:cNvSpPr>
          <p:nvPr>
            <p:ph type="sldNum" sz="quarter" idx="10"/>
          </p:nvPr>
        </p:nvSpPr>
        <p:spPr/>
        <p:txBody>
          <a:bodyPr/>
          <a:lstStyle/>
          <a:p>
            <a:fld id="{8CD82793-02F4-5D4D-89E6-D9D1BFE83A44}" type="slidenum">
              <a:rPr lang="en-US" smtClean="0"/>
              <a:t>31</a:t>
            </a:fld>
            <a:endParaRPr lang="en-US"/>
          </a:p>
        </p:txBody>
      </p:sp>
    </p:spTree>
    <p:extLst>
      <p:ext uri="{BB962C8B-B14F-4D97-AF65-F5344CB8AC3E}">
        <p14:creationId xmlns:p14="http://schemas.microsoft.com/office/powerpoint/2010/main" val="469715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good</a:t>
            </a:r>
            <a:r>
              <a:rPr lang="en-US" baseline="0" dirty="0" smtClean="0"/>
              <a:t> are they at this task? Are they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a:t>
            </a:fld>
            <a:endParaRPr lang="en-US"/>
          </a:p>
        </p:txBody>
      </p:sp>
    </p:spTree>
    <p:extLst>
      <p:ext uri="{BB962C8B-B14F-4D97-AF65-F5344CB8AC3E}">
        <p14:creationId xmlns:p14="http://schemas.microsoft.com/office/powerpoint/2010/main" val="1000067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Of course they can also regulate expression of “normal” proteins that perform functions besides gene regulation.</a:t>
            </a:r>
          </a:p>
        </p:txBody>
      </p:sp>
      <p:sp>
        <p:nvSpPr>
          <p:cNvPr id="4" name="Slide Number Placeholder 3"/>
          <p:cNvSpPr>
            <a:spLocks noGrp="1"/>
          </p:cNvSpPr>
          <p:nvPr>
            <p:ph type="sldNum" sz="quarter" idx="10"/>
          </p:nvPr>
        </p:nvSpPr>
        <p:spPr/>
        <p:txBody>
          <a:bodyPr/>
          <a:lstStyle/>
          <a:p>
            <a:fld id="{8CD82793-02F4-5D4D-89E6-D9D1BFE83A44}" type="slidenum">
              <a:rPr lang="en-US" smtClean="0"/>
              <a:t>32</a:t>
            </a:fld>
            <a:endParaRPr lang="en-US"/>
          </a:p>
        </p:txBody>
      </p:sp>
    </p:spTree>
    <p:extLst>
      <p:ext uri="{BB962C8B-B14F-4D97-AF65-F5344CB8AC3E}">
        <p14:creationId xmlns:p14="http://schemas.microsoft.com/office/powerpoint/2010/main" val="469715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a:t>
            </a:r>
            <a:r>
              <a:rPr lang="en-US" baseline="0" dirty="0" smtClean="0"/>
              <a:t> over to the board and actually describe what this diagram is</a:t>
            </a:r>
          </a:p>
        </p:txBody>
      </p:sp>
      <p:sp>
        <p:nvSpPr>
          <p:cNvPr id="4" name="Slide Number Placeholder 3"/>
          <p:cNvSpPr>
            <a:spLocks noGrp="1"/>
          </p:cNvSpPr>
          <p:nvPr>
            <p:ph type="sldNum" sz="quarter" idx="10"/>
          </p:nvPr>
        </p:nvSpPr>
        <p:spPr/>
        <p:txBody>
          <a:bodyPr/>
          <a:lstStyle/>
          <a:p>
            <a:fld id="{8CD82793-02F4-5D4D-89E6-D9D1BFE83A44}" type="slidenum">
              <a:rPr lang="en-US" smtClean="0"/>
              <a:t>33</a:t>
            </a:fld>
            <a:endParaRPr lang="en-US"/>
          </a:p>
        </p:txBody>
      </p:sp>
    </p:spTree>
    <p:extLst>
      <p:ext uri="{BB962C8B-B14F-4D97-AF65-F5344CB8AC3E}">
        <p14:creationId xmlns:p14="http://schemas.microsoft.com/office/powerpoint/2010/main" val="469715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34</a:t>
            </a:fld>
            <a:endParaRPr lang="en-US"/>
          </a:p>
        </p:txBody>
      </p:sp>
    </p:spTree>
    <p:extLst>
      <p:ext uri="{BB962C8B-B14F-4D97-AF65-F5344CB8AC3E}">
        <p14:creationId xmlns:p14="http://schemas.microsoft.com/office/powerpoint/2010/main" val="30602020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will also not be a Boolean value.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38</a:t>
            </a:fld>
            <a:endParaRPr lang="en-US"/>
          </a:p>
        </p:txBody>
      </p:sp>
    </p:spTree>
    <p:extLst>
      <p:ext uri="{BB962C8B-B14F-4D97-AF65-F5344CB8AC3E}">
        <p14:creationId xmlns:p14="http://schemas.microsoft.com/office/powerpoint/2010/main" val="442151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will also not be a Boolean value.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39</a:t>
            </a:fld>
            <a:endParaRPr lang="en-US"/>
          </a:p>
        </p:txBody>
      </p:sp>
    </p:spTree>
    <p:extLst>
      <p:ext uri="{BB962C8B-B14F-4D97-AF65-F5344CB8AC3E}">
        <p14:creationId xmlns:p14="http://schemas.microsoft.com/office/powerpoint/2010/main" val="4421519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40</a:t>
            </a:fld>
            <a:endParaRPr lang="en-US"/>
          </a:p>
        </p:txBody>
      </p:sp>
    </p:spTree>
    <p:extLst>
      <p:ext uri="{BB962C8B-B14F-4D97-AF65-F5344CB8AC3E}">
        <p14:creationId xmlns:p14="http://schemas.microsoft.com/office/powerpoint/2010/main" val="9175946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Crystal oscillator emits sine</a:t>
            </a:r>
            <a:r>
              <a:rPr lang="en-US" baseline="0" dirty="0" smtClean="0"/>
              <a:t> wave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41</a:t>
            </a:fld>
            <a:endParaRPr lang="en-US"/>
          </a:p>
        </p:txBody>
      </p:sp>
    </p:spTree>
    <p:extLst>
      <p:ext uri="{BB962C8B-B14F-4D97-AF65-F5344CB8AC3E}">
        <p14:creationId xmlns:p14="http://schemas.microsoft.com/office/powerpoint/2010/main" val="3382869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100 billion</a:t>
            </a:r>
            <a:r>
              <a:rPr lang="en-US" baseline="0" dirty="0" smtClean="0"/>
              <a:t> neurons in brain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45</a:t>
            </a:fld>
            <a:endParaRPr lang="en-US"/>
          </a:p>
        </p:txBody>
      </p:sp>
    </p:spTree>
    <p:extLst>
      <p:ext uri="{BB962C8B-B14F-4D97-AF65-F5344CB8AC3E}">
        <p14:creationId xmlns:p14="http://schemas.microsoft.com/office/powerpoint/2010/main" val="4155574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49</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a:t>
            </a:r>
            <a:r>
              <a:rPr lang="en-US" baseline="0" smtClean="0"/>
              <a:t>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50</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a:t>
            </a:fld>
            <a:endParaRPr lang="en-US"/>
          </a:p>
        </p:txBody>
      </p:sp>
    </p:spTree>
    <p:extLst>
      <p:ext uri="{BB962C8B-B14F-4D97-AF65-F5344CB8AC3E}">
        <p14:creationId xmlns:p14="http://schemas.microsoft.com/office/powerpoint/2010/main" val="3599859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a:t>
            </a:r>
            <a:r>
              <a:rPr lang="en-US" baseline="0" smtClean="0"/>
              <a:t>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51</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a:t>
            </a:r>
            <a:r>
              <a:rPr lang="en-US" baseline="0" smtClean="0"/>
              <a:t>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52</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a:t>
            </a:r>
            <a:r>
              <a:rPr lang="en-US" baseline="0" smtClean="0"/>
              <a:t>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53</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Indicate which are the reactants and which are the products</a:t>
            </a:r>
          </a:p>
          <a:p>
            <a:endParaRPr lang="en-US" dirty="0" smtClean="0"/>
          </a:p>
          <a:p>
            <a:r>
              <a:rPr lang="en-US" dirty="0" smtClean="0"/>
              <a:t>This relationship is</a:t>
            </a:r>
            <a:r>
              <a:rPr lang="en-US" baseline="0" dirty="0" smtClean="0"/>
              <a:t> intuitive since all of the reactants must contact </a:t>
            </a:r>
            <a:r>
              <a:rPr lang="en-US" baseline="0" smtClean="0"/>
              <a:t>each other </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54</a:t>
            </a:fld>
            <a:endParaRPr lang="en-US"/>
          </a:p>
        </p:txBody>
      </p:sp>
    </p:spTree>
    <p:extLst>
      <p:ext uri="{BB962C8B-B14F-4D97-AF65-F5344CB8AC3E}">
        <p14:creationId xmlns:p14="http://schemas.microsoft.com/office/powerpoint/2010/main" val="37477888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implication here would be that seven molecules</a:t>
            </a:r>
            <a:r>
              <a:rPr lang="en-US" baseline="0" dirty="0" smtClean="0"/>
              <a:t> all need to collide with each other at the same time in order for the reaction to occur.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56</a:t>
            </a:fld>
            <a:endParaRPr lang="en-US"/>
          </a:p>
        </p:txBody>
      </p:sp>
    </p:spTree>
    <p:extLst>
      <p:ext uri="{BB962C8B-B14F-4D97-AF65-F5344CB8AC3E}">
        <p14:creationId xmlns:p14="http://schemas.microsoft.com/office/powerpoint/2010/main" val="23677626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57</a:t>
            </a:fld>
            <a:endParaRPr lang="en-US"/>
          </a:p>
        </p:txBody>
      </p:sp>
    </p:spTree>
    <p:extLst>
      <p:ext uri="{BB962C8B-B14F-4D97-AF65-F5344CB8AC3E}">
        <p14:creationId xmlns:p14="http://schemas.microsoft.com/office/powerpoint/2010/main" val="10316514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 of a catalyst</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58</a:t>
            </a:fld>
            <a:endParaRPr lang="en-US"/>
          </a:p>
        </p:txBody>
      </p:sp>
    </p:spTree>
    <p:extLst>
      <p:ext uri="{BB962C8B-B14F-4D97-AF65-F5344CB8AC3E}">
        <p14:creationId xmlns:p14="http://schemas.microsoft.com/office/powerpoint/2010/main" val="34105192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 of a catalyst</a:t>
            </a:r>
          </a:p>
          <a:p>
            <a:endParaRPr lang="en-US" dirty="0" smtClean="0"/>
          </a:p>
          <a:p>
            <a:r>
              <a:rPr lang="en-US" dirty="0" smtClean="0"/>
              <a:t>R is gas constant 8.314 J/</a:t>
            </a:r>
            <a:r>
              <a:rPr lang="en-US" dirty="0" err="1" smtClean="0"/>
              <a:t>mol</a:t>
            </a:r>
            <a:r>
              <a:rPr lang="en-US" dirty="0" smtClean="0"/>
              <a:t> Kelvin</a:t>
            </a:r>
          </a:p>
          <a:p>
            <a:endParaRPr lang="en-US" dirty="0" smtClean="0"/>
          </a:p>
          <a:p>
            <a:r>
              <a:rPr lang="en-US" dirty="0" smtClean="0"/>
              <a:t>Free energy of the reaction vs. the free energy of the catalyst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59</a:t>
            </a:fld>
            <a:endParaRPr lang="en-US"/>
          </a:p>
        </p:txBody>
      </p:sp>
    </p:spTree>
    <p:extLst>
      <p:ext uri="{BB962C8B-B14F-4D97-AF65-F5344CB8AC3E}">
        <p14:creationId xmlns:p14="http://schemas.microsoft.com/office/powerpoint/2010/main" val="34105192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Definition of a catalyst</a:t>
            </a:r>
          </a:p>
          <a:p>
            <a:endParaRPr lang="en-US" dirty="0" smtClean="0"/>
          </a:p>
          <a:p>
            <a:r>
              <a:rPr lang="en-US" dirty="0" smtClean="0"/>
              <a:t>R is gas constant 8.314 J/</a:t>
            </a:r>
            <a:r>
              <a:rPr lang="en-US" dirty="0" err="1" smtClean="0"/>
              <a:t>mol</a:t>
            </a:r>
            <a:r>
              <a:rPr lang="en-US" dirty="0" smtClean="0"/>
              <a:t> Kelvin</a:t>
            </a:r>
          </a:p>
          <a:p>
            <a:endParaRPr lang="en-US" dirty="0" smtClean="0"/>
          </a:p>
          <a:p>
            <a:r>
              <a:rPr lang="en-US" dirty="0" smtClean="0"/>
              <a:t>Free energy of the reaction vs. the free energy of the catalyst</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60</a:t>
            </a:fld>
            <a:endParaRPr lang="en-US"/>
          </a:p>
        </p:txBody>
      </p:sp>
    </p:spTree>
    <p:extLst>
      <p:ext uri="{BB962C8B-B14F-4D97-AF65-F5344CB8AC3E}">
        <p14:creationId xmlns:p14="http://schemas.microsoft.com/office/powerpoint/2010/main" val="34105192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a scene</a:t>
            </a:r>
            <a:r>
              <a:rPr lang="en-US" baseline="0" dirty="0" smtClean="0"/>
              <a:t> showing the linear backbone of the protein. Indicate the amino acid sequence and remind students that proteins, like nucleic acids, have a directionality to the polymer. 300 amino acids is a typical length although this might just be a fragment of the full-length protein.</a:t>
            </a:r>
          </a:p>
          <a:p>
            <a:endParaRPr lang="en-US" baseline="0" dirty="0" smtClean="0"/>
          </a:p>
          <a:p>
            <a:r>
              <a:rPr lang="en-US" baseline="0" dirty="0" smtClean="0"/>
              <a:t>Point out ADP and F6P and clarify that we would actually expect to see ATP and F6P, or ADP and F1,6BP, bound in the in vivo case. ADP had to be used in place of ATP here because it is more stable and x-ray crystallography takes more time than ATP would last. Do they remember that oxygen is red and nitrogen is blue? Phosphorus is red here, and a positively-charged magnesium ion is shown in magenta. For scale, the carbon-carbon bonds are about 1 angstrom.</a:t>
            </a:r>
          </a:p>
          <a:p>
            <a:endParaRPr lang="en-US" baseline="0" dirty="0" smtClean="0"/>
          </a:p>
          <a:p>
            <a:r>
              <a:rPr lang="en-US" baseline="0" dirty="0" smtClean="0"/>
              <a:t>Switch to a cartoon view. We often show the shape of proteins in this way that highlights stabilizing helices and sheets. You have seen a representation of a protein like this in lecture already, when we showed a transcription factor bound to a DNA double helix.</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61</a:t>
            </a:fld>
            <a:endParaRPr lang="en-US"/>
          </a:p>
        </p:txBody>
      </p:sp>
    </p:spTree>
    <p:extLst>
      <p:ext uri="{BB962C8B-B14F-4D97-AF65-F5344CB8AC3E}">
        <p14:creationId xmlns:p14="http://schemas.microsoft.com/office/powerpoint/2010/main" val="323469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a:t>
            </a:fld>
            <a:endParaRPr lang="en-US"/>
          </a:p>
        </p:txBody>
      </p:sp>
    </p:spTree>
    <p:extLst>
      <p:ext uri="{BB962C8B-B14F-4D97-AF65-F5344CB8AC3E}">
        <p14:creationId xmlns:p14="http://schemas.microsoft.com/office/powerpoint/2010/main" val="6346324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 with a scene</a:t>
            </a:r>
            <a:r>
              <a:rPr lang="en-US" baseline="0" dirty="0" smtClean="0"/>
              <a:t> showing the linear backbone of the protein. Indicate the amino acid sequence and remind students that proteins, like nucleic acids, have a directionality to the polymer. 300 amino acids is a typical length although this might just be a fragment of the full-length protein.</a:t>
            </a:r>
          </a:p>
          <a:p>
            <a:endParaRPr lang="en-US" baseline="0" dirty="0" smtClean="0"/>
          </a:p>
          <a:p>
            <a:r>
              <a:rPr lang="en-US" baseline="0" dirty="0" smtClean="0"/>
              <a:t>Point out ADP and F6P and clarify that we would actually expect to see ATP and F6P, or ADP and F1,6BP, bound in the in vivo case. ADP had to be used in place of ATP here because it is more stable and x-ray crystallography takes more time than ATP would last. Do they remember that oxygen is red and nitrogen is blue? Phosphorus is red here, and a positively-charged magnesium ion is shown in magenta. For scale, the carbon-carbon bonds are about 1 angstrom.</a:t>
            </a:r>
          </a:p>
          <a:p>
            <a:endParaRPr lang="en-US" baseline="0" dirty="0" smtClean="0"/>
          </a:p>
          <a:p>
            <a:r>
              <a:rPr lang="en-US" baseline="0" dirty="0" smtClean="0"/>
              <a:t>Switch to a cartoon view. We often show the shape of proteins in this way that highlights stabilizing helices and sheets. You have seen a representation of a protein like this in lecture already, when we showed a transcription factor bound to a DNA double helix.</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62</a:t>
            </a:fld>
            <a:endParaRPr lang="en-US"/>
          </a:p>
        </p:txBody>
      </p:sp>
    </p:spTree>
    <p:extLst>
      <p:ext uri="{BB962C8B-B14F-4D97-AF65-F5344CB8AC3E}">
        <p14:creationId xmlns:p14="http://schemas.microsoft.com/office/powerpoint/2010/main" val="3234695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say that they are “Turing</a:t>
            </a:r>
            <a:r>
              <a:rPr lang="en-US" baseline="0" dirty="0" smtClean="0"/>
              <a:t> complete”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8</a:t>
            </a:fld>
            <a:endParaRPr lang="en-US"/>
          </a:p>
        </p:txBody>
      </p:sp>
    </p:spTree>
    <p:extLst>
      <p:ext uri="{BB962C8B-B14F-4D97-AF65-F5344CB8AC3E}">
        <p14:creationId xmlns:p14="http://schemas.microsoft.com/office/powerpoint/2010/main" val="4187963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here, why cells bother to regulate gene expression.</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9</a:t>
            </a:fld>
            <a:endParaRPr lang="en-US"/>
          </a:p>
        </p:txBody>
      </p:sp>
    </p:spTree>
    <p:extLst>
      <p:ext uri="{BB962C8B-B14F-4D97-AF65-F5344CB8AC3E}">
        <p14:creationId xmlns:p14="http://schemas.microsoft.com/office/powerpoint/2010/main" val="3825411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RNA polymerase is the protein (technically, protein</a:t>
            </a:r>
            <a:r>
              <a:rPr lang="en-US" baseline="0" dirty="0" smtClean="0"/>
              <a:t> </a:t>
            </a:r>
            <a:r>
              <a:rPr lang="en-US" dirty="0" smtClean="0"/>
              <a:t>complex) that uses DNA as a template to make RNA.</a:t>
            </a:r>
            <a:r>
              <a:rPr lang="en-US" baseline="0" dirty="0" smtClean="0"/>
              <a:t> At any given time there is a significant pool of it which is not bound to DNA yet. To begin transcription of a gene, we need to recruit RNA polymerase to an appropriate transcriptional start site.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10</a:t>
            </a:fld>
            <a:endParaRPr lang="en-US"/>
          </a:p>
        </p:txBody>
      </p:sp>
    </p:spTree>
    <p:extLst>
      <p:ext uri="{BB962C8B-B14F-4D97-AF65-F5344CB8AC3E}">
        <p14:creationId xmlns:p14="http://schemas.microsoft.com/office/powerpoint/2010/main" val="461837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DNA template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13</a:t>
            </a:fld>
            <a:endParaRPr lang="en-US"/>
          </a:p>
        </p:txBody>
      </p:sp>
    </p:spTree>
    <p:extLst>
      <p:ext uri="{BB962C8B-B14F-4D97-AF65-F5344CB8AC3E}">
        <p14:creationId xmlns:p14="http://schemas.microsoft.com/office/powerpoint/2010/main" val="2898092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DNA template</a:t>
            </a:r>
            <a:endParaRPr lang="en-US" dirty="0"/>
          </a:p>
        </p:txBody>
      </p:sp>
      <p:sp>
        <p:nvSpPr>
          <p:cNvPr id="4" name="Slide Number Placeholder 3"/>
          <p:cNvSpPr>
            <a:spLocks noGrp="1"/>
          </p:cNvSpPr>
          <p:nvPr>
            <p:ph type="sldNum" sz="quarter" idx="10"/>
          </p:nvPr>
        </p:nvSpPr>
        <p:spPr/>
        <p:txBody>
          <a:bodyPr/>
          <a:lstStyle/>
          <a:p>
            <a:fld id="{8CD82793-02F4-5D4D-89E6-D9D1BFE83A44}" type="slidenum">
              <a:rPr lang="en-US" smtClean="0"/>
              <a:t>14</a:t>
            </a:fld>
            <a:endParaRPr lang="en-US"/>
          </a:p>
        </p:txBody>
      </p:sp>
    </p:spTree>
    <p:extLst>
      <p:ext uri="{BB962C8B-B14F-4D97-AF65-F5344CB8AC3E}">
        <p14:creationId xmlns:p14="http://schemas.microsoft.com/office/powerpoint/2010/main" val="2898092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769638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84655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8266602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72AB-1F1F-484E-9505-044189D888C6}" type="datetimeFigureOut">
              <a:rPr lang="en-US" smtClean="0"/>
              <a:t>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65894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7F172AB-1F1F-484E-9505-044189D888C6}" type="datetimeFigureOut">
              <a:rPr lang="en-US" smtClean="0"/>
              <a:t>1/30/15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1855002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F172AB-1F1F-484E-9505-044189D888C6}" type="datetimeFigureOut">
              <a:rPr lang="en-US" smtClean="0"/>
              <a:t>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6641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7F172AB-1F1F-484E-9505-044189D888C6}" type="datetimeFigureOut">
              <a:rPr lang="en-US" smtClean="0"/>
              <a:t>1/30/15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927195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7F172AB-1F1F-484E-9505-044189D888C6}" type="datetimeFigureOut">
              <a:rPr lang="en-US" smtClean="0"/>
              <a:t>1/30/15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3751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F172AB-1F1F-484E-9505-044189D888C6}" type="datetimeFigureOut">
              <a:rPr lang="en-US" smtClean="0"/>
              <a:t>1/30/15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4130618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3882094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7F172AB-1F1F-484E-9505-044189D888C6}" type="datetimeFigureOut">
              <a:rPr lang="en-US" smtClean="0"/>
              <a:t>1/30/15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88952A-6557-9C49-8EA5-9BC308052011}" type="slidenum">
              <a:rPr lang="en-US" smtClean="0"/>
              <a:t>‹#›</a:t>
            </a:fld>
            <a:endParaRPr lang="en-US"/>
          </a:p>
        </p:txBody>
      </p:sp>
    </p:spTree>
    <p:extLst>
      <p:ext uri="{BB962C8B-B14F-4D97-AF65-F5344CB8AC3E}">
        <p14:creationId xmlns:p14="http://schemas.microsoft.com/office/powerpoint/2010/main" val="25895634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172AB-1F1F-484E-9505-044189D888C6}" type="datetimeFigureOut">
              <a:rPr lang="en-US" smtClean="0"/>
              <a:t>1/30/15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88952A-6557-9C49-8EA5-9BC308052011}" type="slidenum">
              <a:rPr lang="en-US" smtClean="0"/>
              <a:t>‹#›</a:t>
            </a:fld>
            <a:endParaRPr lang="en-US"/>
          </a:p>
        </p:txBody>
      </p:sp>
    </p:spTree>
    <p:extLst>
      <p:ext uri="{BB962C8B-B14F-4D97-AF65-F5344CB8AC3E}">
        <p14:creationId xmlns:p14="http://schemas.microsoft.com/office/powerpoint/2010/main" val="3695091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xml"/><Relationship Id="rId5" Type="http://schemas.openxmlformats.org/officeDocument/2006/relationships/image" Target="../media/image3.png"/><Relationship Id="rId1" Type="http://schemas.microsoft.com/office/2007/relationships/media" Target="../media/media1.mov"/><Relationship Id="rId2" Type="http://schemas.openxmlformats.org/officeDocument/2006/relationships/video" Target="../media/media1.mov"/></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16.png"/><Relationship Id="rId1" Type="http://schemas.microsoft.com/office/2007/relationships/media" Target="../media/media2.mov"/><Relationship Id="rId2" Type="http://schemas.openxmlformats.org/officeDocument/2006/relationships/video" Target="../media/media2.mov"/></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859" y="4258236"/>
            <a:ext cx="8458200" cy="2002116"/>
          </a:xfrm>
        </p:spPr>
        <p:txBody>
          <a:bodyPr>
            <a:normAutofit fontScale="90000"/>
          </a:bodyPr>
          <a:lstStyle/>
          <a:p>
            <a:r>
              <a:rPr lang="en-US" dirty="0" smtClean="0">
                <a:latin typeface="Myriad Pro"/>
                <a:cs typeface="Myriad Pro"/>
              </a:rPr>
              <a:t>MCB 135 Lecture </a:t>
            </a:r>
            <a:r>
              <a:rPr lang="en-US" dirty="0" smtClean="0">
                <a:latin typeface="Myriad Pro"/>
                <a:cs typeface="Myriad Pro"/>
              </a:rPr>
              <a:t>4</a:t>
            </a:r>
            <a:r>
              <a:rPr lang="en-US" dirty="0" smtClean="0">
                <a:latin typeface="Myriad Pro"/>
                <a:cs typeface="Myriad Pro"/>
              </a:rPr>
              <a:t/>
            </a:r>
            <a:br>
              <a:rPr lang="en-US" dirty="0" smtClean="0">
                <a:latin typeface="Myriad Pro"/>
                <a:cs typeface="Myriad Pro"/>
              </a:rPr>
            </a:br>
            <a:r>
              <a:rPr lang="en-US" dirty="0" smtClean="0">
                <a:latin typeface="Myriad Pro"/>
                <a:cs typeface="Myriad Pro"/>
              </a:rPr>
              <a:t>Constraints imposed by the parts in biological systems</a:t>
            </a:r>
            <a:endParaRPr lang="en-US" dirty="0">
              <a:latin typeface="Myriad Pro"/>
              <a:cs typeface="Myriad Pro"/>
            </a:endParaRPr>
          </a:p>
        </p:txBody>
      </p:sp>
      <p:pic>
        <p:nvPicPr>
          <p:cNvPr id="8" name="Picture 7"/>
          <p:cNvPicPr>
            <a:picLocks noChangeAspect="1"/>
          </p:cNvPicPr>
          <p:nvPr/>
        </p:nvPicPr>
        <p:blipFill>
          <a:blip r:embed="rId3"/>
          <a:stretch>
            <a:fillRect/>
          </a:stretch>
        </p:blipFill>
        <p:spPr>
          <a:xfrm>
            <a:off x="4986257" y="1154761"/>
            <a:ext cx="3727437" cy="2580533"/>
          </a:xfrm>
          <a:prstGeom prst="rect">
            <a:avLst/>
          </a:prstGeom>
        </p:spPr>
      </p:pic>
      <p:pic>
        <p:nvPicPr>
          <p:cNvPr id="3" name="Picture 2"/>
          <p:cNvPicPr>
            <a:picLocks noChangeAspect="1"/>
          </p:cNvPicPr>
          <p:nvPr/>
        </p:nvPicPr>
        <p:blipFill>
          <a:blip r:embed="rId4"/>
          <a:stretch>
            <a:fillRect/>
          </a:stretch>
        </p:blipFill>
        <p:spPr>
          <a:xfrm>
            <a:off x="416859" y="891337"/>
            <a:ext cx="4320849" cy="3053134"/>
          </a:xfrm>
          <a:prstGeom prst="rect">
            <a:avLst/>
          </a:prstGeom>
        </p:spPr>
      </p:pic>
    </p:spTree>
    <p:extLst>
      <p:ext uri="{BB962C8B-B14F-4D97-AF65-F5344CB8AC3E}">
        <p14:creationId xmlns:p14="http://schemas.microsoft.com/office/powerpoint/2010/main" val="365102215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921715"/>
          </a:xfrm>
        </p:spPr>
        <p:txBody>
          <a:bodyPr>
            <a:normAutofit fontScale="90000"/>
          </a:bodyPr>
          <a:lstStyle/>
          <a:p>
            <a:r>
              <a:rPr lang="en-US" dirty="0" smtClean="0">
                <a:latin typeface="Myriad Pro"/>
                <a:cs typeface="Myriad Pro"/>
              </a:rPr>
              <a:t>Transcription initiation requires recruiting RNA polymerase to the appropriate start site </a:t>
            </a:r>
            <a:endParaRPr lang="en-US" dirty="0">
              <a:latin typeface="Myriad Pro"/>
              <a:cs typeface="Myriad Pro"/>
            </a:endParaRPr>
          </a:p>
        </p:txBody>
      </p:sp>
      <p:sp>
        <p:nvSpPr>
          <p:cNvPr id="27" name="Rectangle 26"/>
          <p:cNvSpPr/>
          <p:nvPr/>
        </p:nvSpPr>
        <p:spPr>
          <a:xfrm>
            <a:off x="2958362" y="3607689"/>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94233" y="3607689"/>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94233" y="3775029"/>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799987" y="3937907"/>
            <a:ext cx="3899647" cy="461665"/>
          </a:xfrm>
          <a:prstGeom prst="rect">
            <a:avLst/>
          </a:prstGeom>
          <a:noFill/>
        </p:spPr>
        <p:txBody>
          <a:bodyPr wrap="square" rtlCol="0">
            <a:spAutoFit/>
          </a:bodyPr>
          <a:lstStyle/>
          <a:p>
            <a:pPr algn="ctr"/>
            <a:r>
              <a:rPr lang="en-US" sz="2400" dirty="0" smtClean="0">
                <a:solidFill>
                  <a:srgbClr val="FF0000"/>
                </a:solidFill>
                <a:latin typeface="Myriad Pro"/>
                <a:cs typeface="Myriad Pro"/>
              </a:rPr>
              <a:t>What we want to transcribe</a:t>
            </a:r>
            <a:endParaRPr lang="en-US" sz="2400" dirty="0">
              <a:solidFill>
                <a:srgbClr val="FF0000"/>
              </a:solidFill>
              <a:latin typeface="Myriad Pro"/>
              <a:cs typeface="Myriad Pro"/>
            </a:endParaRPr>
          </a:p>
        </p:txBody>
      </p:sp>
      <p:sp>
        <p:nvSpPr>
          <p:cNvPr id="31" name="Left Brace 30"/>
          <p:cNvSpPr/>
          <p:nvPr/>
        </p:nvSpPr>
        <p:spPr>
          <a:xfrm rot="5400000">
            <a:off x="4696021" y="1932784"/>
            <a:ext cx="188257" cy="261171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3182477" y="2560035"/>
            <a:ext cx="3242236" cy="461665"/>
          </a:xfrm>
          <a:prstGeom prst="rect">
            <a:avLst/>
          </a:prstGeom>
          <a:noFill/>
        </p:spPr>
        <p:txBody>
          <a:bodyPr wrap="square" rtlCol="0">
            <a:spAutoFit/>
          </a:bodyPr>
          <a:lstStyle/>
          <a:p>
            <a:pPr algn="ctr"/>
            <a:r>
              <a:rPr lang="en-US" sz="2400" dirty="0" smtClean="0">
                <a:latin typeface="Myriad Pro"/>
                <a:cs typeface="Myriad Pro"/>
              </a:rPr>
              <a:t>Codes for the protein</a:t>
            </a:r>
            <a:endParaRPr lang="en-US" sz="2400" dirty="0">
              <a:latin typeface="Myriad Pro"/>
              <a:cs typeface="Myriad Pro"/>
            </a:endParaRPr>
          </a:p>
        </p:txBody>
      </p:sp>
      <p:sp>
        <p:nvSpPr>
          <p:cNvPr id="33" name="TextBox 32"/>
          <p:cNvSpPr txBox="1"/>
          <p:nvPr/>
        </p:nvSpPr>
        <p:spPr>
          <a:xfrm>
            <a:off x="3364758" y="3304401"/>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34" name="TextBox 33"/>
          <p:cNvSpPr txBox="1"/>
          <p:nvPr/>
        </p:nvSpPr>
        <p:spPr>
          <a:xfrm>
            <a:off x="5053108" y="3299017"/>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grpSp>
        <p:nvGrpSpPr>
          <p:cNvPr id="35" name="Group 34"/>
          <p:cNvGrpSpPr/>
          <p:nvPr/>
        </p:nvGrpSpPr>
        <p:grpSpPr>
          <a:xfrm>
            <a:off x="-71711" y="2637213"/>
            <a:ext cx="3242236" cy="671655"/>
            <a:chOff x="137463" y="2256815"/>
            <a:chExt cx="3242236" cy="671655"/>
          </a:xfrm>
        </p:grpSpPr>
        <p:cxnSp>
          <p:nvCxnSpPr>
            <p:cNvPr id="36" name="Straight Arrow Connector 35"/>
            <p:cNvCxnSpPr/>
            <p:nvPr/>
          </p:nvCxnSpPr>
          <p:spPr>
            <a:xfrm>
              <a:off x="2743160" y="2664622"/>
              <a:ext cx="191296" cy="2638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37463" y="2256815"/>
              <a:ext cx="3242236" cy="461665"/>
            </a:xfrm>
            <a:prstGeom prst="rect">
              <a:avLst/>
            </a:prstGeom>
            <a:noFill/>
          </p:spPr>
          <p:txBody>
            <a:bodyPr wrap="square" rtlCol="0">
              <a:spAutoFit/>
            </a:bodyPr>
            <a:lstStyle/>
            <a:p>
              <a:pPr algn="ctr"/>
              <a:r>
                <a:rPr lang="en-US" sz="2400" dirty="0" smtClean="0">
                  <a:latin typeface="Myriad Pro"/>
                  <a:cs typeface="Myriad Pro"/>
                </a:rPr>
                <a:t>The “promoter”</a:t>
              </a:r>
              <a:endParaRPr lang="en-US" sz="2400" dirty="0">
                <a:latin typeface="Myriad Pro"/>
                <a:cs typeface="Myriad Pro"/>
              </a:endParaRPr>
            </a:p>
          </p:txBody>
        </p:sp>
      </p:grpSp>
      <p:grpSp>
        <p:nvGrpSpPr>
          <p:cNvPr id="38" name="Group 37"/>
          <p:cNvGrpSpPr/>
          <p:nvPr/>
        </p:nvGrpSpPr>
        <p:grpSpPr>
          <a:xfrm>
            <a:off x="611090" y="3937907"/>
            <a:ext cx="3242236" cy="2565529"/>
            <a:chOff x="611090" y="3303512"/>
            <a:chExt cx="3242236" cy="2565529"/>
          </a:xfrm>
        </p:grpSpPr>
        <p:grpSp>
          <p:nvGrpSpPr>
            <p:cNvPr id="39" name="Group 38"/>
            <p:cNvGrpSpPr/>
            <p:nvPr/>
          </p:nvGrpSpPr>
          <p:grpSpPr>
            <a:xfrm>
              <a:off x="611090" y="4782691"/>
              <a:ext cx="3242236" cy="1086350"/>
              <a:chOff x="670854" y="4947042"/>
              <a:chExt cx="3242236" cy="1086350"/>
            </a:xfrm>
          </p:grpSpPr>
          <p:sp>
            <p:nvSpPr>
              <p:cNvPr id="41" name="Oval 40"/>
              <p:cNvSpPr/>
              <p:nvPr/>
            </p:nvSpPr>
            <p:spPr>
              <a:xfrm>
                <a:off x="1798919" y="4947042"/>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2034994" y="5195354"/>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70854" y="5571727"/>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cxnSp>
          <p:nvCxnSpPr>
            <p:cNvPr id="40" name="Straight Arrow Connector 39"/>
            <p:cNvCxnSpPr/>
            <p:nvPr/>
          </p:nvCxnSpPr>
          <p:spPr>
            <a:xfrm flipV="1">
              <a:off x="2315882" y="3303512"/>
              <a:ext cx="484105" cy="1313312"/>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2949397" y="3332771"/>
            <a:ext cx="248021" cy="274917"/>
            <a:chOff x="2949397" y="2698376"/>
            <a:chExt cx="248021" cy="274917"/>
          </a:xfrm>
        </p:grpSpPr>
        <p:cxnSp>
          <p:nvCxnSpPr>
            <p:cNvPr id="45" name="Straight Connector 4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15347033"/>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19662"/>
            <a:ext cx="8229600" cy="1143000"/>
          </a:xfrm>
        </p:spPr>
        <p:txBody>
          <a:bodyPr>
            <a:normAutofit fontScale="90000"/>
          </a:bodyPr>
          <a:lstStyle/>
          <a:p>
            <a:r>
              <a:rPr lang="en-US" dirty="0" smtClean="0">
                <a:latin typeface="Myriad Pro"/>
                <a:cs typeface="Myriad Pro"/>
              </a:rPr>
              <a:t>Why is it important to position RNA polymerase properly?</a:t>
            </a:r>
            <a:endParaRPr lang="en-US" dirty="0">
              <a:latin typeface="Myriad Pro"/>
              <a:cs typeface="Myriad Pro"/>
            </a:endParaRPr>
          </a:p>
        </p:txBody>
      </p:sp>
      <p:sp>
        <p:nvSpPr>
          <p:cNvPr id="3" name="Content Placeholder 2"/>
          <p:cNvSpPr>
            <a:spLocks noGrp="1"/>
          </p:cNvSpPr>
          <p:nvPr>
            <p:ph idx="1"/>
          </p:nvPr>
        </p:nvSpPr>
        <p:spPr>
          <a:xfrm>
            <a:off x="457200" y="3529107"/>
            <a:ext cx="8229600" cy="1089212"/>
          </a:xfrm>
        </p:spPr>
        <p:txBody>
          <a:bodyPr/>
          <a:lstStyle/>
          <a:p>
            <a:pPr marL="0" indent="0">
              <a:buNone/>
            </a:pPr>
            <a:r>
              <a:rPr lang="en-US" dirty="0" smtClean="0"/>
              <a:t>First, why does it matter which side of the gene we start from?</a:t>
            </a:r>
            <a:endParaRPr lang="en-US" dirty="0"/>
          </a:p>
        </p:txBody>
      </p:sp>
    </p:spTree>
    <p:extLst>
      <p:ext uri="{BB962C8B-B14F-4D97-AF65-F5344CB8AC3E}">
        <p14:creationId xmlns:p14="http://schemas.microsoft.com/office/powerpoint/2010/main" val="12783362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8887"/>
            <a:ext cx="8229600" cy="1143000"/>
          </a:xfrm>
        </p:spPr>
        <p:txBody>
          <a:bodyPr>
            <a:normAutofit/>
          </a:bodyPr>
          <a:lstStyle/>
          <a:p>
            <a:r>
              <a:rPr lang="en-US" sz="3200" dirty="0" smtClean="0">
                <a:latin typeface="Myriad Pro"/>
                <a:cs typeface="Myriad Pro"/>
              </a:rPr>
              <a:t>DNA is a directional polymer</a:t>
            </a:r>
            <a:endParaRPr lang="en-US" sz="3200" dirty="0">
              <a:latin typeface="Myriad Pro"/>
              <a:cs typeface="Myriad Pro"/>
            </a:endParaRPr>
          </a:p>
        </p:txBody>
      </p:sp>
      <p:pic>
        <p:nvPicPr>
          <p:cNvPr id="4" name="Picture 3"/>
          <p:cNvPicPr>
            <a:picLocks noChangeAspect="1"/>
          </p:cNvPicPr>
          <p:nvPr/>
        </p:nvPicPr>
        <p:blipFill>
          <a:blip r:embed="rId2"/>
          <a:stretch>
            <a:fillRect/>
          </a:stretch>
        </p:blipFill>
        <p:spPr>
          <a:xfrm>
            <a:off x="1882587" y="1044110"/>
            <a:ext cx="5922639" cy="4451828"/>
          </a:xfrm>
          <a:prstGeom prst="rect">
            <a:avLst/>
          </a:prstGeom>
        </p:spPr>
      </p:pic>
      <p:sp>
        <p:nvSpPr>
          <p:cNvPr id="5" name="Title 1"/>
          <p:cNvSpPr txBox="1">
            <a:spLocks/>
          </p:cNvSpPr>
          <p:nvPr/>
        </p:nvSpPr>
        <p:spPr>
          <a:xfrm>
            <a:off x="457200" y="5686432"/>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dirty="0" smtClean="0">
                <a:latin typeface="Myriad Pro"/>
                <a:cs typeface="Myriad Pro"/>
              </a:rPr>
              <a:t>The two strands are antiparallel to one another</a:t>
            </a:r>
            <a:endParaRPr lang="en-US" sz="3200" dirty="0">
              <a:latin typeface="Myriad Pro"/>
              <a:cs typeface="Myriad Pro"/>
            </a:endParaRPr>
          </a:p>
        </p:txBody>
      </p:sp>
      <p:sp>
        <p:nvSpPr>
          <p:cNvPr id="6" name="TextBox 5"/>
          <p:cNvSpPr txBox="1"/>
          <p:nvPr/>
        </p:nvSpPr>
        <p:spPr>
          <a:xfrm>
            <a:off x="2793999" y="1259258"/>
            <a:ext cx="424285" cy="369332"/>
          </a:xfrm>
          <a:prstGeom prst="rect">
            <a:avLst/>
          </a:prstGeom>
          <a:noFill/>
        </p:spPr>
        <p:txBody>
          <a:bodyPr wrap="square" rtlCol="0">
            <a:spAutoFit/>
          </a:bodyPr>
          <a:lstStyle/>
          <a:p>
            <a:r>
              <a:rPr lang="en-US" b="1" dirty="0" smtClean="0">
                <a:solidFill>
                  <a:srgbClr val="FF0000"/>
                </a:solidFill>
              </a:rPr>
              <a:t>1’</a:t>
            </a:r>
            <a:endParaRPr lang="en-US" b="1" dirty="0">
              <a:solidFill>
                <a:srgbClr val="FF0000"/>
              </a:solidFill>
            </a:endParaRPr>
          </a:p>
        </p:txBody>
      </p:sp>
      <p:sp>
        <p:nvSpPr>
          <p:cNvPr id="7" name="TextBox 6"/>
          <p:cNvSpPr txBox="1"/>
          <p:nvPr/>
        </p:nvSpPr>
        <p:spPr>
          <a:xfrm>
            <a:off x="2214281" y="1699738"/>
            <a:ext cx="424285" cy="369332"/>
          </a:xfrm>
          <a:prstGeom prst="rect">
            <a:avLst/>
          </a:prstGeom>
          <a:noFill/>
        </p:spPr>
        <p:txBody>
          <a:bodyPr wrap="square" rtlCol="0">
            <a:spAutoFit/>
          </a:bodyPr>
          <a:lstStyle/>
          <a:p>
            <a:r>
              <a:rPr lang="en-US" b="1" dirty="0">
                <a:solidFill>
                  <a:srgbClr val="FF0000"/>
                </a:solidFill>
              </a:rPr>
              <a:t>3</a:t>
            </a:r>
            <a:r>
              <a:rPr lang="en-US" b="1" dirty="0" smtClean="0">
                <a:solidFill>
                  <a:srgbClr val="FF0000"/>
                </a:solidFill>
              </a:rPr>
              <a:t>’</a:t>
            </a:r>
            <a:endParaRPr lang="en-US" b="1" dirty="0">
              <a:solidFill>
                <a:srgbClr val="FF0000"/>
              </a:solidFill>
            </a:endParaRPr>
          </a:p>
        </p:txBody>
      </p:sp>
      <p:sp>
        <p:nvSpPr>
          <p:cNvPr id="8" name="Rectangle 7"/>
          <p:cNvSpPr/>
          <p:nvPr/>
        </p:nvSpPr>
        <p:spPr>
          <a:xfrm>
            <a:off x="2288986" y="1088933"/>
            <a:ext cx="295837" cy="215148"/>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2247151" y="1039343"/>
            <a:ext cx="424285" cy="369332"/>
          </a:xfrm>
          <a:prstGeom prst="rect">
            <a:avLst/>
          </a:prstGeom>
          <a:noFill/>
        </p:spPr>
        <p:txBody>
          <a:bodyPr wrap="square" rtlCol="0">
            <a:spAutoFit/>
          </a:bodyPr>
          <a:lstStyle/>
          <a:p>
            <a:r>
              <a:rPr lang="en-US" b="1" dirty="0" smtClean="0">
                <a:solidFill>
                  <a:srgbClr val="FF0000"/>
                </a:solidFill>
              </a:rPr>
              <a:t>5’</a:t>
            </a:r>
            <a:endParaRPr lang="en-US" b="1" dirty="0">
              <a:solidFill>
                <a:srgbClr val="FF0000"/>
              </a:solidFill>
            </a:endParaRPr>
          </a:p>
        </p:txBody>
      </p:sp>
      <p:grpSp>
        <p:nvGrpSpPr>
          <p:cNvPr id="22" name="Group 21"/>
          <p:cNvGrpSpPr/>
          <p:nvPr/>
        </p:nvGrpSpPr>
        <p:grpSpPr>
          <a:xfrm>
            <a:off x="1199774" y="941314"/>
            <a:ext cx="7576586" cy="4770515"/>
            <a:chOff x="1199774" y="941314"/>
            <a:chExt cx="7576586" cy="4770515"/>
          </a:xfrm>
        </p:grpSpPr>
        <p:cxnSp>
          <p:nvCxnSpPr>
            <p:cNvPr id="11" name="Straight Arrow Connector 10"/>
            <p:cNvCxnSpPr>
              <a:endCxn id="17" idx="3"/>
            </p:cNvCxnSpPr>
            <p:nvPr/>
          </p:nvCxnSpPr>
          <p:spPr>
            <a:xfrm>
              <a:off x="1574755" y="1289140"/>
              <a:ext cx="2042458" cy="419185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6081059" y="1193523"/>
              <a:ext cx="2046852" cy="4071582"/>
            </a:xfrm>
            <a:prstGeom prst="straightConnector1">
              <a:avLst/>
            </a:prstGeom>
            <a:ln>
              <a:solidFill>
                <a:schemeClr val="tx1"/>
              </a:solidFill>
              <a:headEnd type="arrow"/>
              <a:tailEnd type="non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199774" y="1073992"/>
              <a:ext cx="648449" cy="461665"/>
            </a:xfrm>
            <a:prstGeom prst="rect">
              <a:avLst/>
            </a:prstGeom>
            <a:noFill/>
          </p:spPr>
          <p:txBody>
            <a:bodyPr wrap="square" rtlCol="0">
              <a:spAutoFit/>
            </a:bodyPr>
            <a:lstStyle/>
            <a:p>
              <a:r>
                <a:rPr lang="en-US" sz="2400" b="1" dirty="0" smtClean="0">
                  <a:latin typeface="Myriad Pro"/>
                  <a:cs typeface="Myriad Pro"/>
                </a:rPr>
                <a:t>5’</a:t>
              </a:r>
              <a:endParaRPr lang="en-US" sz="2400" b="1" dirty="0">
                <a:latin typeface="Myriad Pro"/>
                <a:cs typeface="Myriad Pro"/>
              </a:endParaRPr>
            </a:p>
          </p:txBody>
        </p:sp>
        <p:sp>
          <p:nvSpPr>
            <p:cNvPr id="17" name="TextBox 16"/>
            <p:cNvSpPr txBox="1"/>
            <p:nvPr/>
          </p:nvSpPr>
          <p:spPr>
            <a:xfrm>
              <a:off x="2968764" y="5250164"/>
              <a:ext cx="648449" cy="461665"/>
            </a:xfrm>
            <a:prstGeom prst="rect">
              <a:avLst/>
            </a:prstGeom>
            <a:noFill/>
          </p:spPr>
          <p:txBody>
            <a:bodyPr wrap="square" rtlCol="0">
              <a:spAutoFit/>
            </a:bodyPr>
            <a:lstStyle/>
            <a:p>
              <a:r>
                <a:rPr lang="en-US" sz="2400" b="1" dirty="0" smtClean="0">
                  <a:latin typeface="Myriad Pro"/>
                  <a:cs typeface="Myriad Pro"/>
                </a:rPr>
                <a:t>3’</a:t>
              </a:r>
              <a:endParaRPr lang="en-US" sz="2400" b="1" dirty="0">
                <a:latin typeface="Myriad Pro"/>
                <a:cs typeface="Myriad Pro"/>
              </a:endParaRPr>
            </a:p>
          </p:txBody>
        </p:sp>
        <p:sp>
          <p:nvSpPr>
            <p:cNvPr id="18" name="TextBox 17"/>
            <p:cNvSpPr txBox="1"/>
            <p:nvPr/>
          </p:nvSpPr>
          <p:spPr>
            <a:xfrm>
              <a:off x="6172153" y="941314"/>
              <a:ext cx="648449" cy="461665"/>
            </a:xfrm>
            <a:prstGeom prst="rect">
              <a:avLst/>
            </a:prstGeom>
            <a:noFill/>
          </p:spPr>
          <p:txBody>
            <a:bodyPr wrap="square" rtlCol="0">
              <a:spAutoFit/>
            </a:bodyPr>
            <a:lstStyle/>
            <a:p>
              <a:r>
                <a:rPr lang="en-US" sz="2400" b="1" dirty="0" smtClean="0">
                  <a:latin typeface="Myriad Pro"/>
                  <a:cs typeface="Myriad Pro"/>
                </a:rPr>
                <a:t>3’</a:t>
              </a:r>
              <a:endParaRPr lang="en-US" sz="2400" b="1" dirty="0">
                <a:latin typeface="Myriad Pro"/>
                <a:cs typeface="Myriad Pro"/>
              </a:endParaRPr>
            </a:p>
          </p:txBody>
        </p:sp>
        <p:sp>
          <p:nvSpPr>
            <p:cNvPr id="19" name="TextBox 18"/>
            <p:cNvSpPr txBox="1"/>
            <p:nvPr/>
          </p:nvSpPr>
          <p:spPr>
            <a:xfrm>
              <a:off x="8127911" y="4945370"/>
              <a:ext cx="648449" cy="461665"/>
            </a:xfrm>
            <a:prstGeom prst="rect">
              <a:avLst/>
            </a:prstGeom>
            <a:noFill/>
          </p:spPr>
          <p:txBody>
            <a:bodyPr wrap="square" rtlCol="0">
              <a:spAutoFit/>
            </a:bodyPr>
            <a:lstStyle/>
            <a:p>
              <a:r>
                <a:rPr lang="en-US" sz="2400" b="1" dirty="0" smtClean="0">
                  <a:latin typeface="Myriad Pro"/>
                  <a:cs typeface="Myriad Pro"/>
                </a:rPr>
                <a:t>5’</a:t>
              </a:r>
              <a:endParaRPr lang="en-US" sz="2400" b="1" dirty="0">
                <a:latin typeface="Myriad Pro"/>
                <a:cs typeface="Myriad Pro"/>
              </a:endParaRPr>
            </a:p>
          </p:txBody>
        </p:sp>
      </p:grpSp>
      <p:sp>
        <p:nvSpPr>
          <p:cNvPr id="23" name="TextBox 22"/>
          <p:cNvSpPr txBox="1"/>
          <p:nvPr/>
        </p:nvSpPr>
        <p:spPr>
          <a:xfrm>
            <a:off x="2793999" y="1699738"/>
            <a:ext cx="424285" cy="369332"/>
          </a:xfrm>
          <a:prstGeom prst="rect">
            <a:avLst/>
          </a:prstGeom>
          <a:noFill/>
        </p:spPr>
        <p:txBody>
          <a:bodyPr wrap="square" rtlCol="0">
            <a:spAutoFit/>
          </a:bodyPr>
          <a:lstStyle/>
          <a:p>
            <a:r>
              <a:rPr lang="en-US" b="1" dirty="0">
                <a:solidFill>
                  <a:srgbClr val="FF0000"/>
                </a:solidFill>
              </a:rPr>
              <a:t>2</a:t>
            </a:r>
            <a:r>
              <a:rPr lang="en-US" b="1" dirty="0" smtClean="0">
                <a:solidFill>
                  <a:srgbClr val="FF0000"/>
                </a:solidFill>
              </a:rPr>
              <a:t>’</a:t>
            </a:r>
            <a:endParaRPr lang="en-US" b="1" dirty="0">
              <a:solidFill>
                <a:srgbClr val="FF0000"/>
              </a:solidFill>
            </a:endParaRPr>
          </a:p>
        </p:txBody>
      </p:sp>
      <p:sp>
        <p:nvSpPr>
          <p:cNvPr id="24" name="TextBox 23"/>
          <p:cNvSpPr txBox="1"/>
          <p:nvPr/>
        </p:nvSpPr>
        <p:spPr>
          <a:xfrm>
            <a:off x="2085742" y="1411658"/>
            <a:ext cx="424285" cy="369332"/>
          </a:xfrm>
          <a:prstGeom prst="rect">
            <a:avLst/>
          </a:prstGeom>
          <a:noFill/>
        </p:spPr>
        <p:txBody>
          <a:bodyPr wrap="square" rtlCol="0">
            <a:spAutoFit/>
          </a:bodyPr>
          <a:lstStyle/>
          <a:p>
            <a:r>
              <a:rPr lang="en-US" b="1" dirty="0">
                <a:solidFill>
                  <a:srgbClr val="FF0000"/>
                </a:solidFill>
              </a:rPr>
              <a:t>4</a:t>
            </a:r>
            <a:r>
              <a:rPr lang="en-US" b="1" dirty="0" smtClean="0">
                <a:solidFill>
                  <a:srgbClr val="FF0000"/>
                </a:solidFill>
              </a:rPr>
              <a:t>’</a:t>
            </a:r>
            <a:endParaRPr lang="en-US" b="1" dirty="0">
              <a:solidFill>
                <a:srgbClr val="FF0000"/>
              </a:solidFill>
            </a:endParaRPr>
          </a:p>
        </p:txBody>
      </p:sp>
    </p:spTree>
    <p:extLst>
      <p:ext uri="{BB962C8B-B14F-4D97-AF65-F5344CB8AC3E}">
        <p14:creationId xmlns:p14="http://schemas.microsoft.com/office/powerpoint/2010/main" val="10913033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RNA polymerase can only elongate RNA at its 3’ end</a:t>
            </a:r>
            <a:endParaRPr lang="en-US" dirty="0">
              <a:latin typeface="Myriad Pro"/>
              <a:cs typeface="Myriad Pro"/>
            </a:endParaRPr>
          </a:p>
        </p:txBody>
      </p:sp>
      <p:cxnSp>
        <p:nvCxnSpPr>
          <p:cNvPr id="5" name="Straight Connector 4"/>
          <p:cNvCxnSpPr/>
          <p:nvPr/>
        </p:nvCxnSpPr>
        <p:spPr>
          <a:xfrm>
            <a:off x="923365" y="3242229"/>
            <a:ext cx="7097058" cy="12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959223" y="4833448"/>
            <a:ext cx="7061200" cy="17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4777" y="2966573"/>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8" name="TextBox 7"/>
          <p:cNvSpPr txBox="1"/>
          <p:nvPr/>
        </p:nvSpPr>
        <p:spPr>
          <a:xfrm>
            <a:off x="8086175" y="4590596"/>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9" name="TextBox 8"/>
          <p:cNvSpPr txBox="1"/>
          <p:nvPr/>
        </p:nvSpPr>
        <p:spPr>
          <a:xfrm>
            <a:off x="615576" y="4588346"/>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0" name="TextBox 9"/>
          <p:cNvSpPr txBox="1"/>
          <p:nvPr/>
        </p:nvSpPr>
        <p:spPr>
          <a:xfrm>
            <a:off x="8086175" y="2966573"/>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1" name="TextBox 10"/>
          <p:cNvSpPr txBox="1"/>
          <p:nvPr/>
        </p:nvSpPr>
        <p:spPr>
          <a:xfrm>
            <a:off x="1132542" y="3515635"/>
            <a:ext cx="478118" cy="461665"/>
          </a:xfrm>
          <a:prstGeom prst="rect">
            <a:avLst/>
          </a:prstGeom>
          <a:noFill/>
        </p:spPr>
        <p:txBody>
          <a:bodyPr wrap="square" rtlCol="0">
            <a:spAutoFit/>
          </a:bodyPr>
          <a:lstStyle/>
          <a:p>
            <a:r>
              <a:rPr lang="en-US" sz="2400" dirty="0">
                <a:latin typeface="Myriad Pro"/>
                <a:cs typeface="Myriad Pro"/>
              </a:rPr>
              <a:t>C</a:t>
            </a:r>
          </a:p>
        </p:txBody>
      </p:sp>
      <p:sp>
        <p:nvSpPr>
          <p:cNvPr id="12" name="TextBox 11"/>
          <p:cNvSpPr txBox="1"/>
          <p:nvPr/>
        </p:nvSpPr>
        <p:spPr>
          <a:xfrm>
            <a:off x="1132542" y="408941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4" name="TextBox 13"/>
          <p:cNvSpPr txBox="1"/>
          <p:nvPr/>
        </p:nvSpPr>
        <p:spPr>
          <a:xfrm>
            <a:off x="1610660" y="3515635"/>
            <a:ext cx="478118" cy="461665"/>
          </a:xfrm>
          <a:prstGeom prst="rect">
            <a:avLst/>
          </a:prstGeom>
          <a:noFill/>
        </p:spPr>
        <p:txBody>
          <a:bodyPr wrap="square" rtlCol="0">
            <a:spAutoFit/>
          </a:bodyPr>
          <a:lstStyle/>
          <a:p>
            <a:r>
              <a:rPr lang="en-US" sz="2400" dirty="0">
                <a:latin typeface="Myriad Pro"/>
                <a:cs typeface="Myriad Pro"/>
              </a:rPr>
              <a:t>A</a:t>
            </a:r>
          </a:p>
        </p:txBody>
      </p:sp>
      <p:sp>
        <p:nvSpPr>
          <p:cNvPr id="15" name="TextBox 14"/>
          <p:cNvSpPr txBox="1"/>
          <p:nvPr/>
        </p:nvSpPr>
        <p:spPr>
          <a:xfrm>
            <a:off x="1610660" y="4089411"/>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16" name="TextBox 15"/>
          <p:cNvSpPr txBox="1"/>
          <p:nvPr/>
        </p:nvSpPr>
        <p:spPr>
          <a:xfrm>
            <a:off x="2091765" y="3527588"/>
            <a:ext cx="478118" cy="461665"/>
          </a:xfrm>
          <a:prstGeom prst="rect">
            <a:avLst/>
          </a:prstGeom>
          <a:noFill/>
        </p:spPr>
        <p:txBody>
          <a:bodyPr wrap="square" rtlCol="0">
            <a:spAutoFit/>
          </a:bodyPr>
          <a:lstStyle/>
          <a:p>
            <a:r>
              <a:rPr lang="en-US" sz="2400" dirty="0">
                <a:latin typeface="Myriad Pro"/>
                <a:cs typeface="Myriad Pro"/>
              </a:rPr>
              <a:t>T</a:t>
            </a:r>
          </a:p>
        </p:txBody>
      </p:sp>
      <p:sp>
        <p:nvSpPr>
          <p:cNvPr id="17" name="TextBox 16"/>
          <p:cNvSpPr txBox="1"/>
          <p:nvPr/>
        </p:nvSpPr>
        <p:spPr>
          <a:xfrm>
            <a:off x="2091765" y="4101364"/>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8" name="TextBox 17"/>
          <p:cNvSpPr txBox="1"/>
          <p:nvPr/>
        </p:nvSpPr>
        <p:spPr>
          <a:xfrm>
            <a:off x="2569883" y="352758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9" name="TextBox 18"/>
          <p:cNvSpPr txBox="1"/>
          <p:nvPr/>
        </p:nvSpPr>
        <p:spPr>
          <a:xfrm>
            <a:off x="2569883" y="4101364"/>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20" name="TextBox 19"/>
          <p:cNvSpPr txBox="1"/>
          <p:nvPr/>
        </p:nvSpPr>
        <p:spPr>
          <a:xfrm>
            <a:off x="3065929" y="3527589"/>
            <a:ext cx="478118" cy="461665"/>
          </a:xfrm>
          <a:prstGeom prst="rect">
            <a:avLst/>
          </a:prstGeom>
          <a:noFill/>
        </p:spPr>
        <p:txBody>
          <a:bodyPr wrap="square" rtlCol="0">
            <a:spAutoFit/>
          </a:bodyPr>
          <a:lstStyle/>
          <a:p>
            <a:r>
              <a:rPr lang="en-US" sz="2400" dirty="0">
                <a:latin typeface="Myriad Pro"/>
                <a:cs typeface="Myriad Pro"/>
              </a:rPr>
              <a:t>C</a:t>
            </a:r>
          </a:p>
        </p:txBody>
      </p:sp>
      <p:sp>
        <p:nvSpPr>
          <p:cNvPr id="21" name="TextBox 20"/>
          <p:cNvSpPr txBox="1"/>
          <p:nvPr/>
        </p:nvSpPr>
        <p:spPr>
          <a:xfrm>
            <a:off x="3065929" y="410136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2" name="TextBox 21"/>
          <p:cNvSpPr txBox="1"/>
          <p:nvPr/>
        </p:nvSpPr>
        <p:spPr>
          <a:xfrm>
            <a:off x="3544047" y="3527589"/>
            <a:ext cx="478118" cy="461665"/>
          </a:xfrm>
          <a:prstGeom prst="rect">
            <a:avLst/>
          </a:prstGeom>
          <a:noFill/>
        </p:spPr>
        <p:txBody>
          <a:bodyPr wrap="square" rtlCol="0">
            <a:spAutoFit/>
          </a:bodyPr>
          <a:lstStyle/>
          <a:p>
            <a:r>
              <a:rPr lang="en-US" sz="2400" dirty="0">
                <a:latin typeface="Myriad Pro"/>
                <a:cs typeface="Myriad Pro"/>
              </a:rPr>
              <a:t>C</a:t>
            </a:r>
          </a:p>
        </p:txBody>
      </p:sp>
      <p:sp>
        <p:nvSpPr>
          <p:cNvPr id="23" name="TextBox 22"/>
          <p:cNvSpPr txBox="1"/>
          <p:nvPr/>
        </p:nvSpPr>
        <p:spPr>
          <a:xfrm>
            <a:off x="3544047" y="410136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4" name="TextBox 23"/>
          <p:cNvSpPr txBox="1"/>
          <p:nvPr/>
        </p:nvSpPr>
        <p:spPr>
          <a:xfrm>
            <a:off x="4025152" y="3539542"/>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5" name="TextBox 24"/>
          <p:cNvSpPr txBox="1"/>
          <p:nvPr/>
        </p:nvSpPr>
        <p:spPr>
          <a:xfrm>
            <a:off x="4025152" y="4113318"/>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26" name="TextBox 25"/>
          <p:cNvSpPr txBox="1"/>
          <p:nvPr/>
        </p:nvSpPr>
        <p:spPr>
          <a:xfrm>
            <a:off x="4503270" y="3539542"/>
            <a:ext cx="478118" cy="461665"/>
          </a:xfrm>
          <a:prstGeom prst="rect">
            <a:avLst/>
          </a:prstGeom>
          <a:noFill/>
        </p:spPr>
        <p:txBody>
          <a:bodyPr wrap="square" rtlCol="0">
            <a:spAutoFit/>
          </a:bodyPr>
          <a:lstStyle/>
          <a:p>
            <a:r>
              <a:rPr lang="en-US" sz="2400" dirty="0">
                <a:latin typeface="Myriad Pro"/>
                <a:cs typeface="Myriad Pro"/>
              </a:rPr>
              <a:t>T</a:t>
            </a:r>
          </a:p>
        </p:txBody>
      </p:sp>
      <p:sp>
        <p:nvSpPr>
          <p:cNvPr id="27" name="TextBox 26"/>
          <p:cNvSpPr txBox="1"/>
          <p:nvPr/>
        </p:nvSpPr>
        <p:spPr>
          <a:xfrm>
            <a:off x="4503270" y="4113318"/>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4954493" y="3535008"/>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9" name="TextBox 28"/>
          <p:cNvSpPr txBox="1"/>
          <p:nvPr/>
        </p:nvSpPr>
        <p:spPr>
          <a:xfrm>
            <a:off x="4954493" y="4108784"/>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30" name="TextBox 29"/>
          <p:cNvSpPr txBox="1"/>
          <p:nvPr/>
        </p:nvSpPr>
        <p:spPr>
          <a:xfrm>
            <a:off x="5432611" y="3535008"/>
            <a:ext cx="478118" cy="461665"/>
          </a:xfrm>
          <a:prstGeom prst="rect">
            <a:avLst/>
          </a:prstGeom>
          <a:noFill/>
        </p:spPr>
        <p:txBody>
          <a:bodyPr wrap="square" rtlCol="0">
            <a:spAutoFit/>
          </a:bodyPr>
          <a:lstStyle/>
          <a:p>
            <a:r>
              <a:rPr lang="en-US" sz="2400" dirty="0">
                <a:latin typeface="Myriad Pro"/>
                <a:cs typeface="Myriad Pro"/>
              </a:rPr>
              <a:t>A</a:t>
            </a:r>
          </a:p>
        </p:txBody>
      </p:sp>
      <p:sp>
        <p:nvSpPr>
          <p:cNvPr id="31" name="TextBox 30"/>
          <p:cNvSpPr txBox="1"/>
          <p:nvPr/>
        </p:nvSpPr>
        <p:spPr>
          <a:xfrm>
            <a:off x="5432611" y="4108784"/>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32" name="TextBox 31"/>
          <p:cNvSpPr txBox="1"/>
          <p:nvPr/>
        </p:nvSpPr>
        <p:spPr>
          <a:xfrm>
            <a:off x="5913716" y="3546961"/>
            <a:ext cx="478118" cy="461665"/>
          </a:xfrm>
          <a:prstGeom prst="rect">
            <a:avLst/>
          </a:prstGeom>
          <a:noFill/>
        </p:spPr>
        <p:txBody>
          <a:bodyPr wrap="square" rtlCol="0">
            <a:spAutoFit/>
          </a:bodyPr>
          <a:lstStyle/>
          <a:p>
            <a:r>
              <a:rPr lang="en-US" sz="2400" dirty="0">
                <a:latin typeface="Myriad Pro"/>
                <a:cs typeface="Myriad Pro"/>
              </a:rPr>
              <a:t>T</a:t>
            </a:r>
          </a:p>
        </p:txBody>
      </p:sp>
      <p:sp>
        <p:nvSpPr>
          <p:cNvPr id="33" name="TextBox 32"/>
          <p:cNvSpPr txBox="1"/>
          <p:nvPr/>
        </p:nvSpPr>
        <p:spPr>
          <a:xfrm>
            <a:off x="5913716" y="412073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4" name="TextBox 33"/>
          <p:cNvSpPr txBox="1"/>
          <p:nvPr/>
        </p:nvSpPr>
        <p:spPr>
          <a:xfrm>
            <a:off x="6391834" y="3546961"/>
            <a:ext cx="478118" cy="461665"/>
          </a:xfrm>
          <a:prstGeom prst="rect">
            <a:avLst/>
          </a:prstGeom>
          <a:noFill/>
        </p:spPr>
        <p:txBody>
          <a:bodyPr wrap="square" rtlCol="0">
            <a:spAutoFit/>
          </a:bodyPr>
          <a:lstStyle/>
          <a:p>
            <a:r>
              <a:rPr lang="en-US" sz="2400" dirty="0">
                <a:latin typeface="Myriad Pro"/>
                <a:cs typeface="Myriad Pro"/>
              </a:rPr>
              <a:t>T</a:t>
            </a:r>
          </a:p>
        </p:txBody>
      </p:sp>
      <p:sp>
        <p:nvSpPr>
          <p:cNvPr id="35" name="TextBox 34"/>
          <p:cNvSpPr txBox="1"/>
          <p:nvPr/>
        </p:nvSpPr>
        <p:spPr>
          <a:xfrm>
            <a:off x="6391834" y="412073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6" name="TextBox 35"/>
          <p:cNvSpPr txBox="1"/>
          <p:nvPr/>
        </p:nvSpPr>
        <p:spPr>
          <a:xfrm>
            <a:off x="6887880" y="3546962"/>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37" name="TextBox 36"/>
          <p:cNvSpPr txBox="1"/>
          <p:nvPr/>
        </p:nvSpPr>
        <p:spPr>
          <a:xfrm>
            <a:off x="6887880" y="4120738"/>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38" name="TextBox 37"/>
          <p:cNvSpPr txBox="1"/>
          <p:nvPr/>
        </p:nvSpPr>
        <p:spPr>
          <a:xfrm>
            <a:off x="7365998" y="3546962"/>
            <a:ext cx="478118" cy="461665"/>
          </a:xfrm>
          <a:prstGeom prst="rect">
            <a:avLst/>
          </a:prstGeom>
          <a:noFill/>
        </p:spPr>
        <p:txBody>
          <a:bodyPr wrap="square" rtlCol="0">
            <a:spAutoFit/>
          </a:bodyPr>
          <a:lstStyle/>
          <a:p>
            <a:r>
              <a:rPr lang="en-US" sz="2400" dirty="0">
                <a:latin typeface="Myriad Pro"/>
                <a:cs typeface="Myriad Pro"/>
              </a:rPr>
              <a:t>C</a:t>
            </a:r>
          </a:p>
        </p:txBody>
      </p:sp>
      <p:sp>
        <p:nvSpPr>
          <p:cNvPr id="39" name="TextBox 38"/>
          <p:cNvSpPr txBox="1"/>
          <p:nvPr/>
        </p:nvSpPr>
        <p:spPr>
          <a:xfrm>
            <a:off x="7365998" y="412073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cxnSp>
        <p:nvCxnSpPr>
          <p:cNvPr id="45" name="Straight Connector 44"/>
          <p:cNvCxnSpPr/>
          <p:nvPr/>
        </p:nvCxnSpPr>
        <p:spPr>
          <a:xfrm flipH="1" flipV="1">
            <a:off x="1341718" y="32422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1822824" y="32451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1359647" y="456004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1840753" y="456296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2256118" y="32459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2737224" y="32488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274047" y="456372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755153" y="456664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3272118" y="32451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753224" y="32480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3290047" y="456296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771153" y="456588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4186518" y="32488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667624" y="32517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204447" y="456664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85553" y="456956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112871" y="32480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5593977" y="325099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5130800" y="456588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5611906" y="456880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027271" y="32517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6508377" y="32546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045200" y="456956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526306" y="457248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7058212" y="325099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7539318" y="325391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076141" y="456880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557247" y="457173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82" name="TextBox 81"/>
          <p:cNvSpPr txBox="1"/>
          <p:nvPr/>
        </p:nvSpPr>
        <p:spPr>
          <a:xfrm>
            <a:off x="824752" y="1904246"/>
            <a:ext cx="7327152" cy="461665"/>
          </a:xfrm>
          <a:prstGeom prst="rect">
            <a:avLst/>
          </a:prstGeom>
          <a:noFill/>
        </p:spPr>
        <p:txBody>
          <a:bodyPr wrap="square" rtlCol="0">
            <a:spAutoFit/>
          </a:bodyPr>
          <a:lstStyle/>
          <a:p>
            <a:r>
              <a:rPr lang="en-US" sz="2400" dirty="0" smtClean="0">
                <a:latin typeface="Myriad Pro"/>
                <a:cs typeface="Myriad Pro"/>
              </a:rPr>
              <a:t>Suppose this is the DNA fragment to be transcribed:</a:t>
            </a:r>
            <a:endParaRPr lang="en-US" sz="2400" dirty="0">
              <a:latin typeface="Myriad Pro"/>
              <a:cs typeface="Myriad Pro"/>
            </a:endParaRPr>
          </a:p>
        </p:txBody>
      </p:sp>
    </p:spTree>
    <p:extLst>
      <p:ext uri="{BB962C8B-B14F-4D97-AF65-F5344CB8AC3E}">
        <p14:creationId xmlns:p14="http://schemas.microsoft.com/office/powerpoint/2010/main" val="352930918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RNA polymerase starts at the left and travels right:</a:t>
            </a:r>
            <a:endParaRPr lang="en-US" dirty="0">
              <a:latin typeface="Myriad Pro"/>
              <a:cs typeface="Myriad Pro"/>
            </a:endParaRPr>
          </a:p>
        </p:txBody>
      </p:sp>
      <p:cxnSp>
        <p:nvCxnSpPr>
          <p:cNvPr id="5" name="Straight Connector 4"/>
          <p:cNvCxnSpPr/>
          <p:nvPr/>
        </p:nvCxnSpPr>
        <p:spPr>
          <a:xfrm>
            <a:off x="923365" y="2390592"/>
            <a:ext cx="7097058" cy="12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959223" y="5177091"/>
            <a:ext cx="7061200" cy="17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4777" y="2114936"/>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8" name="TextBox 7"/>
          <p:cNvSpPr txBox="1"/>
          <p:nvPr/>
        </p:nvSpPr>
        <p:spPr>
          <a:xfrm>
            <a:off x="8086175" y="4934239"/>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9" name="TextBox 8"/>
          <p:cNvSpPr txBox="1"/>
          <p:nvPr/>
        </p:nvSpPr>
        <p:spPr>
          <a:xfrm>
            <a:off x="615576" y="4931989"/>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0" name="TextBox 9"/>
          <p:cNvSpPr txBox="1"/>
          <p:nvPr/>
        </p:nvSpPr>
        <p:spPr>
          <a:xfrm>
            <a:off x="8086175" y="2114936"/>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1" name="TextBox 10"/>
          <p:cNvSpPr txBox="1"/>
          <p:nvPr/>
        </p:nvSpPr>
        <p:spPr>
          <a:xfrm>
            <a:off x="1132542" y="2663998"/>
            <a:ext cx="478118" cy="461665"/>
          </a:xfrm>
          <a:prstGeom prst="rect">
            <a:avLst/>
          </a:prstGeom>
          <a:noFill/>
        </p:spPr>
        <p:txBody>
          <a:bodyPr wrap="square" rtlCol="0">
            <a:spAutoFit/>
          </a:bodyPr>
          <a:lstStyle/>
          <a:p>
            <a:r>
              <a:rPr lang="en-US" sz="2400" dirty="0">
                <a:latin typeface="Myriad Pro"/>
                <a:cs typeface="Myriad Pro"/>
              </a:rPr>
              <a:t>C</a:t>
            </a:r>
          </a:p>
        </p:txBody>
      </p:sp>
      <p:sp>
        <p:nvSpPr>
          <p:cNvPr id="12" name="TextBox 11"/>
          <p:cNvSpPr txBox="1"/>
          <p:nvPr/>
        </p:nvSpPr>
        <p:spPr>
          <a:xfrm>
            <a:off x="1132542" y="4433054"/>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4" name="TextBox 13"/>
          <p:cNvSpPr txBox="1"/>
          <p:nvPr/>
        </p:nvSpPr>
        <p:spPr>
          <a:xfrm>
            <a:off x="1610660" y="2663998"/>
            <a:ext cx="478118" cy="461665"/>
          </a:xfrm>
          <a:prstGeom prst="rect">
            <a:avLst/>
          </a:prstGeom>
          <a:noFill/>
        </p:spPr>
        <p:txBody>
          <a:bodyPr wrap="square" rtlCol="0">
            <a:spAutoFit/>
          </a:bodyPr>
          <a:lstStyle/>
          <a:p>
            <a:r>
              <a:rPr lang="en-US" sz="2400" dirty="0">
                <a:latin typeface="Myriad Pro"/>
                <a:cs typeface="Myriad Pro"/>
              </a:rPr>
              <a:t>A</a:t>
            </a:r>
          </a:p>
        </p:txBody>
      </p:sp>
      <p:sp>
        <p:nvSpPr>
          <p:cNvPr id="15" name="TextBox 14"/>
          <p:cNvSpPr txBox="1"/>
          <p:nvPr/>
        </p:nvSpPr>
        <p:spPr>
          <a:xfrm>
            <a:off x="1610660" y="4433054"/>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16" name="TextBox 15"/>
          <p:cNvSpPr txBox="1"/>
          <p:nvPr/>
        </p:nvSpPr>
        <p:spPr>
          <a:xfrm>
            <a:off x="2091765" y="2675951"/>
            <a:ext cx="478118" cy="461665"/>
          </a:xfrm>
          <a:prstGeom prst="rect">
            <a:avLst/>
          </a:prstGeom>
          <a:noFill/>
        </p:spPr>
        <p:txBody>
          <a:bodyPr wrap="square" rtlCol="0">
            <a:spAutoFit/>
          </a:bodyPr>
          <a:lstStyle/>
          <a:p>
            <a:r>
              <a:rPr lang="en-US" sz="2400" dirty="0">
                <a:latin typeface="Myriad Pro"/>
                <a:cs typeface="Myriad Pro"/>
              </a:rPr>
              <a:t>T</a:t>
            </a:r>
          </a:p>
        </p:txBody>
      </p:sp>
      <p:sp>
        <p:nvSpPr>
          <p:cNvPr id="17" name="TextBox 16"/>
          <p:cNvSpPr txBox="1"/>
          <p:nvPr/>
        </p:nvSpPr>
        <p:spPr>
          <a:xfrm>
            <a:off x="2091765" y="444500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8" name="TextBox 17"/>
          <p:cNvSpPr txBox="1"/>
          <p:nvPr/>
        </p:nvSpPr>
        <p:spPr>
          <a:xfrm>
            <a:off x="2569883" y="267595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9" name="TextBox 18"/>
          <p:cNvSpPr txBox="1"/>
          <p:nvPr/>
        </p:nvSpPr>
        <p:spPr>
          <a:xfrm>
            <a:off x="2569883" y="4445007"/>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20" name="TextBox 19"/>
          <p:cNvSpPr txBox="1"/>
          <p:nvPr/>
        </p:nvSpPr>
        <p:spPr>
          <a:xfrm>
            <a:off x="3065929"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1" name="TextBox 20"/>
          <p:cNvSpPr txBox="1"/>
          <p:nvPr/>
        </p:nvSpPr>
        <p:spPr>
          <a:xfrm>
            <a:off x="3065929"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2" name="TextBox 21"/>
          <p:cNvSpPr txBox="1"/>
          <p:nvPr/>
        </p:nvSpPr>
        <p:spPr>
          <a:xfrm>
            <a:off x="3544047"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3" name="TextBox 22"/>
          <p:cNvSpPr txBox="1"/>
          <p:nvPr/>
        </p:nvSpPr>
        <p:spPr>
          <a:xfrm>
            <a:off x="3544047"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4" name="TextBox 23"/>
          <p:cNvSpPr txBox="1"/>
          <p:nvPr/>
        </p:nvSpPr>
        <p:spPr>
          <a:xfrm>
            <a:off x="4025152" y="2687905"/>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5" name="TextBox 24"/>
          <p:cNvSpPr txBox="1"/>
          <p:nvPr/>
        </p:nvSpPr>
        <p:spPr>
          <a:xfrm>
            <a:off x="4025152" y="4456961"/>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26" name="TextBox 25"/>
          <p:cNvSpPr txBox="1"/>
          <p:nvPr/>
        </p:nvSpPr>
        <p:spPr>
          <a:xfrm>
            <a:off x="4503270" y="2687905"/>
            <a:ext cx="478118" cy="461665"/>
          </a:xfrm>
          <a:prstGeom prst="rect">
            <a:avLst/>
          </a:prstGeom>
          <a:noFill/>
        </p:spPr>
        <p:txBody>
          <a:bodyPr wrap="square" rtlCol="0">
            <a:spAutoFit/>
          </a:bodyPr>
          <a:lstStyle/>
          <a:p>
            <a:r>
              <a:rPr lang="en-US" sz="2400" dirty="0">
                <a:latin typeface="Myriad Pro"/>
                <a:cs typeface="Myriad Pro"/>
              </a:rPr>
              <a:t>T</a:t>
            </a:r>
          </a:p>
        </p:txBody>
      </p:sp>
      <p:sp>
        <p:nvSpPr>
          <p:cNvPr id="27" name="TextBox 26"/>
          <p:cNvSpPr txBox="1"/>
          <p:nvPr/>
        </p:nvSpPr>
        <p:spPr>
          <a:xfrm>
            <a:off x="4503270" y="445696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4954493" y="268337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9" name="TextBox 28"/>
          <p:cNvSpPr txBox="1"/>
          <p:nvPr/>
        </p:nvSpPr>
        <p:spPr>
          <a:xfrm>
            <a:off x="4954493" y="4452427"/>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30" name="TextBox 29"/>
          <p:cNvSpPr txBox="1"/>
          <p:nvPr/>
        </p:nvSpPr>
        <p:spPr>
          <a:xfrm>
            <a:off x="5432611" y="2683371"/>
            <a:ext cx="478118" cy="461665"/>
          </a:xfrm>
          <a:prstGeom prst="rect">
            <a:avLst/>
          </a:prstGeom>
          <a:noFill/>
        </p:spPr>
        <p:txBody>
          <a:bodyPr wrap="square" rtlCol="0">
            <a:spAutoFit/>
          </a:bodyPr>
          <a:lstStyle/>
          <a:p>
            <a:r>
              <a:rPr lang="en-US" sz="2400" dirty="0">
                <a:latin typeface="Myriad Pro"/>
                <a:cs typeface="Myriad Pro"/>
              </a:rPr>
              <a:t>A</a:t>
            </a:r>
          </a:p>
        </p:txBody>
      </p:sp>
      <p:sp>
        <p:nvSpPr>
          <p:cNvPr id="31" name="TextBox 30"/>
          <p:cNvSpPr txBox="1"/>
          <p:nvPr/>
        </p:nvSpPr>
        <p:spPr>
          <a:xfrm>
            <a:off x="5432611" y="4452427"/>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32" name="TextBox 31"/>
          <p:cNvSpPr txBox="1"/>
          <p:nvPr/>
        </p:nvSpPr>
        <p:spPr>
          <a:xfrm>
            <a:off x="5913716"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3" name="TextBox 32"/>
          <p:cNvSpPr txBox="1"/>
          <p:nvPr/>
        </p:nvSpPr>
        <p:spPr>
          <a:xfrm>
            <a:off x="5913716"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4" name="TextBox 33"/>
          <p:cNvSpPr txBox="1"/>
          <p:nvPr/>
        </p:nvSpPr>
        <p:spPr>
          <a:xfrm>
            <a:off x="6391834"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5" name="TextBox 34"/>
          <p:cNvSpPr txBox="1"/>
          <p:nvPr/>
        </p:nvSpPr>
        <p:spPr>
          <a:xfrm>
            <a:off x="6391834"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6" name="TextBox 35"/>
          <p:cNvSpPr txBox="1"/>
          <p:nvPr/>
        </p:nvSpPr>
        <p:spPr>
          <a:xfrm>
            <a:off x="6887880" y="269532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37" name="TextBox 36"/>
          <p:cNvSpPr txBox="1"/>
          <p:nvPr/>
        </p:nvSpPr>
        <p:spPr>
          <a:xfrm>
            <a:off x="6887880" y="4464381"/>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38" name="TextBox 37"/>
          <p:cNvSpPr txBox="1"/>
          <p:nvPr/>
        </p:nvSpPr>
        <p:spPr>
          <a:xfrm>
            <a:off x="7365998" y="2695325"/>
            <a:ext cx="478118" cy="461665"/>
          </a:xfrm>
          <a:prstGeom prst="rect">
            <a:avLst/>
          </a:prstGeom>
          <a:noFill/>
        </p:spPr>
        <p:txBody>
          <a:bodyPr wrap="square" rtlCol="0">
            <a:spAutoFit/>
          </a:bodyPr>
          <a:lstStyle/>
          <a:p>
            <a:r>
              <a:rPr lang="en-US" sz="2400" dirty="0">
                <a:latin typeface="Myriad Pro"/>
                <a:cs typeface="Myriad Pro"/>
              </a:rPr>
              <a:t>C</a:t>
            </a:r>
          </a:p>
        </p:txBody>
      </p:sp>
      <p:sp>
        <p:nvSpPr>
          <p:cNvPr id="39" name="TextBox 38"/>
          <p:cNvSpPr txBox="1"/>
          <p:nvPr/>
        </p:nvSpPr>
        <p:spPr>
          <a:xfrm>
            <a:off x="7365998" y="446438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cxnSp>
        <p:nvCxnSpPr>
          <p:cNvPr id="45" name="Straight Connector 44"/>
          <p:cNvCxnSpPr/>
          <p:nvPr/>
        </p:nvCxnSpPr>
        <p:spPr>
          <a:xfrm flipH="1" flipV="1">
            <a:off x="1341718" y="23905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1822824"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1359647" y="49036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1840753"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2256118" y="239427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2737224"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274047" y="490736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755153"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3272118"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753224"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3290047"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771153"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4186518"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667624"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204447"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85553"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112871"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5593977"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5130800"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5611906"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027271"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6508377" y="24030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045200"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526306" y="49161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7058212"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7539318" y="240228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076141"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557247" y="49153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944281" y="3674819"/>
            <a:ext cx="666379"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85693" y="3399163"/>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75" name="TextBox 74"/>
          <p:cNvSpPr txBox="1"/>
          <p:nvPr/>
        </p:nvSpPr>
        <p:spPr>
          <a:xfrm>
            <a:off x="1631576" y="3406679"/>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76" name="TextBox 75"/>
          <p:cNvSpPr txBox="1"/>
          <p:nvPr/>
        </p:nvSpPr>
        <p:spPr>
          <a:xfrm>
            <a:off x="1153458" y="3948225"/>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cxnSp>
        <p:nvCxnSpPr>
          <p:cNvPr id="90" name="Straight Connector 89"/>
          <p:cNvCxnSpPr/>
          <p:nvPr/>
        </p:nvCxnSpPr>
        <p:spPr>
          <a:xfrm flipH="1" flipV="1">
            <a:off x="1362634" y="367481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8465660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If RNA polymerase starts at the left and travels right:</a:t>
            </a:r>
            <a:endParaRPr lang="en-US" dirty="0">
              <a:latin typeface="Myriad Pro"/>
              <a:cs typeface="Myriad Pro"/>
            </a:endParaRPr>
          </a:p>
        </p:txBody>
      </p:sp>
      <p:cxnSp>
        <p:nvCxnSpPr>
          <p:cNvPr id="5" name="Straight Connector 4"/>
          <p:cNvCxnSpPr/>
          <p:nvPr/>
        </p:nvCxnSpPr>
        <p:spPr>
          <a:xfrm>
            <a:off x="923365" y="2390592"/>
            <a:ext cx="7097058" cy="12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959223" y="5177091"/>
            <a:ext cx="7061200" cy="17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4777" y="2114936"/>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8" name="TextBox 7"/>
          <p:cNvSpPr txBox="1"/>
          <p:nvPr/>
        </p:nvSpPr>
        <p:spPr>
          <a:xfrm>
            <a:off x="8086175" y="4934239"/>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9" name="TextBox 8"/>
          <p:cNvSpPr txBox="1"/>
          <p:nvPr/>
        </p:nvSpPr>
        <p:spPr>
          <a:xfrm>
            <a:off x="615576" y="4931989"/>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0" name="TextBox 9"/>
          <p:cNvSpPr txBox="1"/>
          <p:nvPr/>
        </p:nvSpPr>
        <p:spPr>
          <a:xfrm>
            <a:off x="8086175" y="2114936"/>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1" name="TextBox 10"/>
          <p:cNvSpPr txBox="1"/>
          <p:nvPr/>
        </p:nvSpPr>
        <p:spPr>
          <a:xfrm>
            <a:off x="1132542" y="2663998"/>
            <a:ext cx="478118" cy="461665"/>
          </a:xfrm>
          <a:prstGeom prst="rect">
            <a:avLst/>
          </a:prstGeom>
          <a:noFill/>
        </p:spPr>
        <p:txBody>
          <a:bodyPr wrap="square" rtlCol="0">
            <a:spAutoFit/>
          </a:bodyPr>
          <a:lstStyle/>
          <a:p>
            <a:r>
              <a:rPr lang="en-US" sz="2400" dirty="0">
                <a:latin typeface="Myriad Pro"/>
                <a:cs typeface="Myriad Pro"/>
              </a:rPr>
              <a:t>C</a:t>
            </a:r>
          </a:p>
        </p:txBody>
      </p:sp>
      <p:sp>
        <p:nvSpPr>
          <p:cNvPr id="12" name="TextBox 11"/>
          <p:cNvSpPr txBox="1"/>
          <p:nvPr/>
        </p:nvSpPr>
        <p:spPr>
          <a:xfrm>
            <a:off x="1132542" y="4433054"/>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4" name="TextBox 13"/>
          <p:cNvSpPr txBox="1"/>
          <p:nvPr/>
        </p:nvSpPr>
        <p:spPr>
          <a:xfrm>
            <a:off x="1610660" y="2663998"/>
            <a:ext cx="478118" cy="461665"/>
          </a:xfrm>
          <a:prstGeom prst="rect">
            <a:avLst/>
          </a:prstGeom>
          <a:noFill/>
        </p:spPr>
        <p:txBody>
          <a:bodyPr wrap="square" rtlCol="0">
            <a:spAutoFit/>
          </a:bodyPr>
          <a:lstStyle/>
          <a:p>
            <a:r>
              <a:rPr lang="en-US" sz="2400" dirty="0">
                <a:latin typeface="Myriad Pro"/>
                <a:cs typeface="Myriad Pro"/>
              </a:rPr>
              <a:t>A</a:t>
            </a:r>
          </a:p>
        </p:txBody>
      </p:sp>
      <p:sp>
        <p:nvSpPr>
          <p:cNvPr id="15" name="TextBox 14"/>
          <p:cNvSpPr txBox="1"/>
          <p:nvPr/>
        </p:nvSpPr>
        <p:spPr>
          <a:xfrm>
            <a:off x="1610660" y="4433054"/>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16" name="TextBox 15"/>
          <p:cNvSpPr txBox="1"/>
          <p:nvPr/>
        </p:nvSpPr>
        <p:spPr>
          <a:xfrm>
            <a:off x="2091765" y="2675951"/>
            <a:ext cx="478118" cy="461665"/>
          </a:xfrm>
          <a:prstGeom prst="rect">
            <a:avLst/>
          </a:prstGeom>
          <a:noFill/>
        </p:spPr>
        <p:txBody>
          <a:bodyPr wrap="square" rtlCol="0">
            <a:spAutoFit/>
          </a:bodyPr>
          <a:lstStyle/>
          <a:p>
            <a:r>
              <a:rPr lang="en-US" sz="2400" dirty="0">
                <a:latin typeface="Myriad Pro"/>
                <a:cs typeface="Myriad Pro"/>
              </a:rPr>
              <a:t>T</a:t>
            </a:r>
          </a:p>
        </p:txBody>
      </p:sp>
      <p:sp>
        <p:nvSpPr>
          <p:cNvPr id="17" name="TextBox 16"/>
          <p:cNvSpPr txBox="1"/>
          <p:nvPr/>
        </p:nvSpPr>
        <p:spPr>
          <a:xfrm>
            <a:off x="2091765" y="444500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8" name="TextBox 17"/>
          <p:cNvSpPr txBox="1"/>
          <p:nvPr/>
        </p:nvSpPr>
        <p:spPr>
          <a:xfrm>
            <a:off x="2569883" y="267595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9" name="TextBox 18"/>
          <p:cNvSpPr txBox="1"/>
          <p:nvPr/>
        </p:nvSpPr>
        <p:spPr>
          <a:xfrm>
            <a:off x="2569883" y="4445007"/>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20" name="TextBox 19"/>
          <p:cNvSpPr txBox="1"/>
          <p:nvPr/>
        </p:nvSpPr>
        <p:spPr>
          <a:xfrm>
            <a:off x="3065929"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1" name="TextBox 20"/>
          <p:cNvSpPr txBox="1"/>
          <p:nvPr/>
        </p:nvSpPr>
        <p:spPr>
          <a:xfrm>
            <a:off x="3065929"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2" name="TextBox 21"/>
          <p:cNvSpPr txBox="1"/>
          <p:nvPr/>
        </p:nvSpPr>
        <p:spPr>
          <a:xfrm>
            <a:off x="3544047"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3" name="TextBox 22"/>
          <p:cNvSpPr txBox="1"/>
          <p:nvPr/>
        </p:nvSpPr>
        <p:spPr>
          <a:xfrm>
            <a:off x="3544047"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4" name="TextBox 23"/>
          <p:cNvSpPr txBox="1"/>
          <p:nvPr/>
        </p:nvSpPr>
        <p:spPr>
          <a:xfrm>
            <a:off x="4025152" y="2687905"/>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5" name="TextBox 24"/>
          <p:cNvSpPr txBox="1"/>
          <p:nvPr/>
        </p:nvSpPr>
        <p:spPr>
          <a:xfrm>
            <a:off x="4025152" y="4456961"/>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26" name="TextBox 25"/>
          <p:cNvSpPr txBox="1"/>
          <p:nvPr/>
        </p:nvSpPr>
        <p:spPr>
          <a:xfrm>
            <a:off x="4503270" y="2687905"/>
            <a:ext cx="478118" cy="461665"/>
          </a:xfrm>
          <a:prstGeom prst="rect">
            <a:avLst/>
          </a:prstGeom>
          <a:noFill/>
        </p:spPr>
        <p:txBody>
          <a:bodyPr wrap="square" rtlCol="0">
            <a:spAutoFit/>
          </a:bodyPr>
          <a:lstStyle/>
          <a:p>
            <a:r>
              <a:rPr lang="en-US" sz="2400" dirty="0">
                <a:latin typeface="Myriad Pro"/>
                <a:cs typeface="Myriad Pro"/>
              </a:rPr>
              <a:t>T</a:t>
            </a:r>
          </a:p>
        </p:txBody>
      </p:sp>
      <p:sp>
        <p:nvSpPr>
          <p:cNvPr id="27" name="TextBox 26"/>
          <p:cNvSpPr txBox="1"/>
          <p:nvPr/>
        </p:nvSpPr>
        <p:spPr>
          <a:xfrm>
            <a:off x="4503270" y="445696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4954493" y="268337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9" name="TextBox 28"/>
          <p:cNvSpPr txBox="1"/>
          <p:nvPr/>
        </p:nvSpPr>
        <p:spPr>
          <a:xfrm>
            <a:off x="4954493" y="4452427"/>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30" name="TextBox 29"/>
          <p:cNvSpPr txBox="1"/>
          <p:nvPr/>
        </p:nvSpPr>
        <p:spPr>
          <a:xfrm>
            <a:off x="5432611" y="2683371"/>
            <a:ext cx="478118" cy="461665"/>
          </a:xfrm>
          <a:prstGeom prst="rect">
            <a:avLst/>
          </a:prstGeom>
          <a:noFill/>
        </p:spPr>
        <p:txBody>
          <a:bodyPr wrap="square" rtlCol="0">
            <a:spAutoFit/>
          </a:bodyPr>
          <a:lstStyle/>
          <a:p>
            <a:r>
              <a:rPr lang="en-US" sz="2400" dirty="0">
                <a:latin typeface="Myriad Pro"/>
                <a:cs typeface="Myriad Pro"/>
              </a:rPr>
              <a:t>A</a:t>
            </a:r>
          </a:p>
        </p:txBody>
      </p:sp>
      <p:sp>
        <p:nvSpPr>
          <p:cNvPr id="31" name="TextBox 30"/>
          <p:cNvSpPr txBox="1"/>
          <p:nvPr/>
        </p:nvSpPr>
        <p:spPr>
          <a:xfrm>
            <a:off x="5432611" y="4452427"/>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32" name="TextBox 31"/>
          <p:cNvSpPr txBox="1"/>
          <p:nvPr/>
        </p:nvSpPr>
        <p:spPr>
          <a:xfrm>
            <a:off x="5913716"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3" name="TextBox 32"/>
          <p:cNvSpPr txBox="1"/>
          <p:nvPr/>
        </p:nvSpPr>
        <p:spPr>
          <a:xfrm>
            <a:off x="5913716"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4" name="TextBox 33"/>
          <p:cNvSpPr txBox="1"/>
          <p:nvPr/>
        </p:nvSpPr>
        <p:spPr>
          <a:xfrm>
            <a:off x="6391834"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5" name="TextBox 34"/>
          <p:cNvSpPr txBox="1"/>
          <p:nvPr/>
        </p:nvSpPr>
        <p:spPr>
          <a:xfrm>
            <a:off x="6391834"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6" name="TextBox 35"/>
          <p:cNvSpPr txBox="1"/>
          <p:nvPr/>
        </p:nvSpPr>
        <p:spPr>
          <a:xfrm>
            <a:off x="6887880" y="269532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37" name="TextBox 36"/>
          <p:cNvSpPr txBox="1"/>
          <p:nvPr/>
        </p:nvSpPr>
        <p:spPr>
          <a:xfrm>
            <a:off x="6887880" y="4464381"/>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38" name="TextBox 37"/>
          <p:cNvSpPr txBox="1"/>
          <p:nvPr/>
        </p:nvSpPr>
        <p:spPr>
          <a:xfrm>
            <a:off x="7365998" y="2695325"/>
            <a:ext cx="478118" cy="461665"/>
          </a:xfrm>
          <a:prstGeom prst="rect">
            <a:avLst/>
          </a:prstGeom>
          <a:noFill/>
        </p:spPr>
        <p:txBody>
          <a:bodyPr wrap="square" rtlCol="0">
            <a:spAutoFit/>
          </a:bodyPr>
          <a:lstStyle/>
          <a:p>
            <a:r>
              <a:rPr lang="en-US" sz="2400" dirty="0">
                <a:latin typeface="Myriad Pro"/>
                <a:cs typeface="Myriad Pro"/>
              </a:rPr>
              <a:t>C</a:t>
            </a:r>
          </a:p>
        </p:txBody>
      </p:sp>
      <p:sp>
        <p:nvSpPr>
          <p:cNvPr id="39" name="TextBox 38"/>
          <p:cNvSpPr txBox="1"/>
          <p:nvPr/>
        </p:nvSpPr>
        <p:spPr>
          <a:xfrm>
            <a:off x="7365998" y="446438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cxnSp>
        <p:nvCxnSpPr>
          <p:cNvPr id="45" name="Straight Connector 44"/>
          <p:cNvCxnSpPr/>
          <p:nvPr/>
        </p:nvCxnSpPr>
        <p:spPr>
          <a:xfrm flipH="1" flipV="1">
            <a:off x="1341718" y="23905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1822824"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1359647" y="49036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1840753"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2256118" y="239427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2737224"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274047" y="490736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755153"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3272118"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753224"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3290047"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771153"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4186518"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667624"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204447"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85553"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112871"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5593977"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5130800"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5611906"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027271"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6508377" y="24030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045200"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526306" y="49161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7058212"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7539318" y="240228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076141"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557247" y="49153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944281" y="3674819"/>
            <a:ext cx="7097058" cy="124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585693" y="3399163"/>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75" name="TextBox 74"/>
          <p:cNvSpPr txBox="1"/>
          <p:nvPr/>
        </p:nvSpPr>
        <p:spPr>
          <a:xfrm>
            <a:off x="8107091" y="3399163"/>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76" name="TextBox 75"/>
          <p:cNvSpPr txBox="1"/>
          <p:nvPr/>
        </p:nvSpPr>
        <p:spPr>
          <a:xfrm>
            <a:off x="1153458" y="3948225"/>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77" name="TextBox 76"/>
          <p:cNvSpPr txBox="1"/>
          <p:nvPr/>
        </p:nvSpPr>
        <p:spPr>
          <a:xfrm>
            <a:off x="1631576" y="3948225"/>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78" name="TextBox 77"/>
          <p:cNvSpPr txBox="1"/>
          <p:nvPr/>
        </p:nvSpPr>
        <p:spPr>
          <a:xfrm>
            <a:off x="2112681" y="396017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79" name="TextBox 78"/>
          <p:cNvSpPr txBox="1"/>
          <p:nvPr/>
        </p:nvSpPr>
        <p:spPr>
          <a:xfrm>
            <a:off x="2590799" y="396017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80" name="TextBox 79"/>
          <p:cNvSpPr txBox="1"/>
          <p:nvPr/>
        </p:nvSpPr>
        <p:spPr>
          <a:xfrm>
            <a:off x="3086845" y="3960179"/>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81" name="TextBox 80"/>
          <p:cNvSpPr txBox="1"/>
          <p:nvPr/>
        </p:nvSpPr>
        <p:spPr>
          <a:xfrm>
            <a:off x="3564963" y="3960179"/>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82" name="TextBox 81"/>
          <p:cNvSpPr txBox="1"/>
          <p:nvPr/>
        </p:nvSpPr>
        <p:spPr>
          <a:xfrm>
            <a:off x="4046068" y="397213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83" name="TextBox 82"/>
          <p:cNvSpPr txBox="1"/>
          <p:nvPr/>
        </p:nvSpPr>
        <p:spPr>
          <a:xfrm>
            <a:off x="4524186" y="397213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4" name="TextBox 83"/>
          <p:cNvSpPr txBox="1"/>
          <p:nvPr/>
        </p:nvSpPr>
        <p:spPr>
          <a:xfrm>
            <a:off x="4975409" y="396759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85" name="TextBox 84"/>
          <p:cNvSpPr txBox="1"/>
          <p:nvPr/>
        </p:nvSpPr>
        <p:spPr>
          <a:xfrm>
            <a:off x="5453527" y="3967598"/>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86" name="TextBox 85"/>
          <p:cNvSpPr txBox="1"/>
          <p:nvPr/>
        </p:nvSpPr>
        <p:spPr>
          <a:xfrm>
            <a:off x="5934632" y="397955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7" name="TextBox 86"/>
          <p:cNvSpPr txBox="1"/>
          <p:nvPr/>
        </p:nvSpPr>
        <p:spPr>
          <a:xfrm>
            <a:off x="6412750" y="397955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8" name="TextBox 87"/>
          <p:cNvSpPr txBox="1"/>
          <p:nvPr/>
        </p:nvSpPr>
        <p:spPr>
          <a:xfrm>
            <a:off x="6908796" y="397955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89" name="TextBox 88"/>
          <p:cNvSpPr txBox="1"/>
          <p:nvPr/>
        </p:nvSpPr>
        <p:spPr>
          <a:xfrm>
            <a:off x="7386914" y="3979552"/>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cxnSp>
        <p:nvCxnSpPr>
          <p:cNvPr id="90" name="Straight Connector 89"/>
          <p:cNvCxnSpPr/>
          <p:nvPr/>
        </p:nvCxnSpPr>
        <p:spPr>
          <a:xfrm flipH="1" flipV="1">
            <a:off x="1362634" y="367481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flipH="1" flipV="1">
            <a:off x="1843740" y="367774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2277034" y="3678497"/>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flipV="1">
            <a:off x="2758140" y="368141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flipV="1">
            <a:off x="3293034" y="367774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H="1" flipV="1">
            <a:off x="3774140" y="368066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4207434" y="368141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4688540" y="368434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flipV="1">
            <a:off x="5133787" y="368066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flipV="1">
            <a:off x="5614893" y="3683585"/>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6048187" y="368434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flipV="1">
            <a:off x="6529293" y="368726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7079128" y="3683585"/>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7560234" y="3686507"/>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876516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RNA polymerase starts at the right and travels left:</a:t>
            </a:r>
            <a:endParaRPr lang="en-US" dirty="0">
              <a:latin typeface="Myriad Pro"/>
              <a:cs typeface="Myriad Pro"/>
            </a:endParaRPr>
          </a:p>
        </p:txBody>
      </p:sp>
      <p:cxnSp>
        <p:nvCxnSpPr>
          <p:cNvPr id="5" name="Straight Connector 4"/>
          <p:cNvCxnSpPr/>
          <p:nvPr/>
        </p:nvCxnSpPr>
        <p:spPr>
          <a:xfrm>
            <a:off x="923365" y="2390592"/>
            <a:ext cx="7097058" cy="12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959223" y="5177091"/>
            <a:ext cx="7061200" cy="17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4777" y="2114936"/>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8" name="TextBox 7"/>
          <p:cNvSpPr txBox="1"/>
          <p:nvPr/>
        </p:nvSpPr>
        <p:spPr>
          <a:xfrm>
            <a:off x="8086175" y="4934239"/>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9" name="TextBox 8"/>
          <p:cNvSpPr txBox="1"/>
          <p:nvPr/>
        </p:nvSpPr>
        <p:spPr>
          <a:xfrm>
            <a:off x="615576" y="4931989"/>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0" name="TextBox 9"/>
          <p:cNvSpPr txBox="1"/>
          <p:nvPr/>
        </p:nvSpPr>
        <p:spPr>
          <a:xfrm>
            <a:off x="8086175" y="2114936"/>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1" name="TextBox 10"/>
          <p:cNvSpPr txBox="1"/>
          <p:nvPr/>
        </p:nvSpPr>
        <p:spPr>
          <a:xfrm>
            <a:off x="1132542" y="2663998"/>
            <a:ext cx="478118" cy="461665"/>
          </a:xfrm>
          <a:prstGeom prst="rect">
            <a:avLst/>
          </a:prstGeom>
          <a:noFill/>
        </p:spPr>
        <p:txBody>
          <a:bodyPr wrap="square" rtlCol="0">
            <a:spAutoFit/>
          </a:bodyPr>
          <a:lstStyle/>
          <a:p>
            <a:r>
              <a:rPr lang="en-US" sz="2400" dirty="0">
                <a:latin typeface="Myriad Pro"/>
                <a:cs typeface="Myriad Pro"/>
              </a:rPr>
              <a:t>C</a:t>
            </a:r>
          </a:p>
        </p:txBody>
      </p:sp>
      <p:sp>
        <p:nvSpPr>
          <p:cNvPr id="12" name="TextBox 11"/>
          <p:cNvSpPr txBox="1"/>
          <p:nvPr/>
        </p:nvSpPr>
        <p:spPr>
          <a:xfrm>
            <a:off x="1132542" y="4433054"/>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4" name="TextBox 13"/>
          <p:cNvSpPr txBox="1"/>
          <p:nvPr/>
        </p:nvSpPr>
        <p:spPr>
          <a:xfrm>
            <a:off x="1610660" y="2663998"/>
            <a:ext cx="478118" cy="461665"/>
          </a:xfrm>
          <a:prstGeom prst="rect">
            <a:avLst/>
          </a:prstGeom>
          <a:noFill/>
        </p:spPr>
        <p:txBody>
          <a:bodyPr wrap="square" rtlCol="0">
            <a:spAutoFit/>
          </a:bodyPr>
          <a:lstStyle/>
          <a:p>
            <a:r>
              <a:rPr lang="en-US" sz="2400" dirty="0">
                <a:latin typeface="Myriad Pro"/>
                <a:cs typeface="Myriad Pro"/>
              </a:rPr>
              <a:t>A</a:t>
            </a:r>
          </a:p>
        </p:txBody>
      </p:sp>
      <p:sp>
        <p:nvSpPr>
          <p:cNvPr id="15" name="TextBox 14"/>
          <p:cNvSpPr txBox="1"/>
          <p:nvPr/>
        </p:nvSpPr>
        <p:spPr>
          <a:xfrm>
            <a:off x="1610660" y="4433054"/>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16" name="TextBox 15"/>
          <p:cNvSpPr txBox="1"/>
          <p:nvPr/>
        </p:nvSpPr>
        <p:spPr>
          <a:xfrm>
            <a:off x="2091765" y="2675951"/>
            <a:ext cx="478118" cy="461665"/>
          </a:xfrm>
          <a:prstGeom prst="rect">
            <a:avLst/>
          </a:prstGeom>
          <a:noFill/>
        </p:spPr>
        <p:txBody>
          <a:bodyPr wrap="square" rtlCol="0">
            <a:spAutoFit/>
          </a:bodyPr>
          <a:lstStyle/>
          <a:p>
            <a:r>
              <a:rPr lang="en-US" sz="2400" dirty="0">
                <a:latin typeface="Myriad Pro"/>
                <a:cs typeface="Myriad Pro"/>
              </a:rPr>
              <a:t>T</a:t>
            </a:r>
          </a:p>
        </p:txBody>
      </p:sp>
      <p:sp>
        <p:nvSpPr>
          <p:cNvPr id="17" name="TextBox 16"/>
          <p:cNvSpPr txBox="1"/>
          <p:nvPr/>
        </p:nvSpPr>
        <p:spPr>
          <a:xfrm>
            <a:off x="2091765" y="444500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8" name="TextBox 17"/>
          <p:cNvSpPr txBox="1"/>
          <p:nvPr/>
        </p:nvSpPr>
        <p:spPr>
          <a:xfrm>
            <a:off x="2569883" y="267595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9" name="TextBox 18"/>
          <p:cNvSpPr txBox="1"/>
          <p:nvPr/>
        </p:nvSpPr>
        <p:spPr>
          <a:xfrm>
            <a:off x="2569883" y="4445007"/>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20" name="TextBox 19"/>
          <p:cNvSpPr txBox="1"/>
          <p:nvPr/>
        </p:nvSpPr>
        <p:spPr>
          <a:xfrm>
            <a:off x="3065929"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1" name="TextBox 20"/>
          <p:cNvSpPr txBox="1"/>
          <p:nvPr/>
        </p:nvSpPr>
        <p:spPr>
          <a:xfrm>
            <a:off x="3065929"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2" name="TextBox 21"/>
          <p:cNvSpPr txBox="1"/>
          <p:nvPr/>
        </p:nvSpPr>
        <p:spPr>
          <a:xfrm>
            <a:off x="3544047"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3" name="TextBox 22"/>
          <p:cNvSpPr txBox="1"/>
          <p:nvPr/>
        </p:nvSpPr>
        <p:spPr>
          <a:xfrm>
            <a:off x="3544047"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4" name="TextBox 23"/>
          <p:cNvSpPr txBox="1"/>
          <p:nvPr/>
        </p:nvSpPr>
        <p:spPr>
          <a:xfrm>
            <a:off x="4025152" y="2687905"/>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5" name="TextBox 24"/>
          <p:cNvSpPr txBox="1"/>
          <p:nvPr/>
        </p:nvSpPr>
        <p:spPr>
          <a:xfrm>
            <a:off x="4025152" y="4456961"/>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26" name="TextBox 25"/>
          <p:cNvSpPr txBox="1"/>
          <p:nvPr/>
        </p:nvSpPr>
        <p:spPr>
          <a:xfrm>
            <a:off x="4503270" y="2687905"/>
            <a:ext cx="478118" cy="461665"/>
          </a:xfrm>
          <a:prstGeom prst="rect">
            <a:avLst/>
          </a:prstGeom>
          <a:noFill/>
        </p:spPr>
        <p:txBody>
          <a:bodyPr wrap="square" rtlCol="0">
            <a:spAutoFit/>
          </a:bodyPr>
          <a:lstStyle/>
          <a:p>
            <a:r>
              <a:rPr lang="en-US" sz="2400" dirty="0">
                <a:latin typeface="Myriad Pro"/>
                <a:cs typeface="Myriad Pro"/>
              </a:rPr>
              <a:t>T</a:t>
            </a:r>
          </a:p>
        </p:txBody>
      </p:sp>
      <p:sp>
        <p:nvSpPr>
          <p:cNvPr id="27" name="TextBox 26"/>
          <p:cNvSpPr txBox="1"/>
          <p:nvPr/>
        </p:nvSpPr>
        <p:spPr>
          <a:xfrm>
            <a:off x="4503270" y="445696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4954493" y="268337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9" name="TextBox 28"/>
          <p:cNvSpPr txBox="1"/>
          <p:nvPr/>
        </p:nvSpPr>
        <p:spPr>
          <a:xfrm>
            <a:off x="4954493" y="4452427"/>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30" name="TextBox 29"/>
          <p:cNvSpPr txBox="1"/>
          <p:nvPr/>
        </p:nvSpPr>
        <p:spPr>
          <a:xfrm>
            <a:off x="5432611" y="2683371"/>
            <a:ext cx="478118" cy="461665"/>
          </a:xfrm>
          <a:prstGeom prst="rect">
            <a:avLst/>
          </a:prstGeom>
          <a:noFill/>
        </p:spPr>
        <p:txBody>
          <a:bodyPr wrap="square" rtlCol="0">
            <a:spAutoFit/>
          </a:bodyPr>
          <a:lstStyle/>
          <a:p>
            <a:r>
              <a:rPr lang="en-US" sz="2400" dirty="0">
                <a:latin typeface="Myriad Pro"/>
                <a:cs typeface="Myriad Pro"/>
              </a:rPr>
              <a:t>A</a:t>
            </a:r>
          </a:p>
        </p:txBody>
      </p:sp>
      <p:sp>
        <p:nvSpPr>
          <p:cNvPr id="31" name="TextBox 30"/>
          <p:cNvSpPr txBox="1"/>
          <p:nvPr/>
        </p:nvSpPr>
        <p:spPr>
          <a:xfrm>
            <a:off x="5432611" y="4452427"/>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32" name="TextBox 31"/>
          <p:cNvSpPr txBox="1"/>
          <p:nvPr/>
        </p:nvSpPr>
        <p:spPr>
          <a:xfrm>
            <a:off x="5913716"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3" name="TextBox 32"/>
          <p:cNvSpPr txBox="1"/>
          <p:nvPr/>
        </p:nvSpPr>
        <p:spPr>
          <a:xfrm>
            <a:off x="5913716"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4" name="TextBox 33"/>
          <p:cNvSpPr txBox="1"/>
          <p:nvPr/>
        </p:nvSpPr>
        <p:spPr>
          <a:xfrm>
            <a:off x="6391834"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5" name="TextBox 34"/>
          <p:cNvSpPr txBox="1"/>
          <p:nvPr/>
        </p:nvSpPr>
        <p:spPr>
          <a:xfrm>
            <a:off x="6391834"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6" name="TextBox 35"/>
          <p:cNvSpPr txBox="1"/>
          <p:nvPr/>
        </p:nvSpPr>
        <p:spPr>
          <a:xfrm>
            <a:off x="6887880" y="269532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37" name="TextBox 36"/>
          <p:cNvSpPr txBox="1"/>
          <p:nvPr/>
        </p:nvSpPr>
        <p:spPr>
          <a:xfrm>
            <a:off x="6887880" y="4464381"/>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38" name="TextBox 37"/>
          <p:cNvSpPr txBox="1"/>
          <p:nvPr/>
        </p:nvSpPr>
        <p:spPr>
          <a:xfrm>
            <a:off x="7365998" y="2695325"/>
            <a:ext cx="478118" cy="461665"/>
          </a:xfrm>
          <a:prstGeom prst="rect">
            <a:avLst/>
          </a:prstGeom>
          <a:noFill/>
        </p:spPr>
        <p:txBody>
          <a:bodyPr wrap="square" rtlCol="0">
            <a:spAutoFit/>
          </a:bodyPr>
          <a:lstStyle/>
          <a:p>
            <a:r>
              <a:rPr lang="en-US" sz="2400" dirty="0">
                <a:latin typeface="Myriad Pro"/>
                <a:cs typeface="Myriad Pro"/>
              </a:rPr>
              <a:t>C</a:t>
            </a:r>
          </a:p>
        </p:txBody>
      </p:sp>
      <p:sp>
        <p:nvSpPr>
          <p:cNvPr id="39" name="TextBox 38"/>
          <p:cNvSpPr txBox="1"/>
          <p:nvPr/>
        </p:nvSpPr>
        <p:spPr>
          <a:xfrm>
            <a:off x="7365998" y="446438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cxnSp>
        <p:nvCxnSpPr>
          <p:cNvPr id="45" name="Straight Connector 44"/>
          <p:cNvCxnSpPr/>
          <p:nvPr/>
        </p:nvCxnSpPr>
        <p:spPr>
          <a:xfrm flipH="1" flipV="1">
            <a:off x="1341718" y="23905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1822824"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1359647" y="49036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1840753"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2256118" y="239427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2737224"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274047" y="490736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755153"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3272118"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753224"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3290047"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771153"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4186518"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667624"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204447"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85553"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112871"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5593977"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5130800"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5611906"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027271"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6508377" y="24030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045200"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526306" y="49161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7058212"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7539318" y="240228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076141"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557247" y="49153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7357032" y="3896519"/>
            <a:ext cx="654425" cy="1655"/>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8077209" y="3653666"/>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79" name="TextBox 78"/>
          <p:cNvSpPr txBox="1"/>
          <p:nvPr/>
        </p:nvSpPr>
        <p:spPr>
          <a:xfrm>
            <a:off x="6977526" y="3647491"/>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94" name="TextBox 93"/>
          <p:cNvSpPr txBox="1"/>
          <p:nvPr/>
        </p:nvSpPr>
        <p:spPr>
          <a:xfrm>
            <a:off x="7357032" y="318380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cxnSp>
        <p:nvCxnSpPr>
          <p:cNvPr id="108" name="Straight Connector 107"/>
          <p:cNvCxnSpPr/>
          <p:nvPr/>
        </p:nvCxnSpPr>
        <p:spPr>
          <a:xfrm flipH="1" flipV="1">
            <a:off x="7548281" y="36348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73341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If RNA polymerase starts at the right and travels left:</a:t>
            </a:r>
            <a:endParaRPr lang="en-US" dirty="0">
              <a:latin typeface="Myriad Pro"/>
              <a:cs typeface="Myriad Pro"/>
            </a:endParaRPr>
          </a:p>
        </p:txBody>
      </p:sp>
      <p:cxnSp>
        <p:nvCxnSpPr>
          <p:cNvPr id="5" name="Straight Connector 4"/>
          <p:cNvCxnSpPr/>
          <p:nvPr/>
        </p:nvCxnSpPr>
        <p:spPr>
          <a:xfrm>
            <a:off x="923365" y="2390592"/>
            <a:ext cx="7097058" cy="1244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959223" y="5177091"/>
            <a:ext cx="7061200" cy="17863"/>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64777" y="2114936"/>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8" name="TextBox 7"/>
          <p:cNvSpPr txBox="1"/>
          <p:nvPr/>
        </p:nvSpPr>
        <p:spPr>
          <a:xfrm>
            <a:off x="8086175" y="4934239"/>
            <a:ext cx="478118" cy="461665"/>
          </a:xfrm>
          <a:prstGeom prst="rect">
            <a:avLst/>
          </a:prstGeom>
          <a:noFill/>
        </p:spPr>
        <p:txBody>
          <a:bodyPr wrap="square" rtlCol="0">
            <a:spAutoFit/>
          </a:bodyPr>
          <a:lstStyle/>
          <a:p>
            <a:r>
              <a:rPr lang="en-US" sz="2400" dirty="0" smtClean="0">
                <a:latin typeface="Myriad Pro"/>
                <a:cs typeface="Myriad Pro"/>
              </a:rPr>
              <a:t>5’</a:t>
            </a:r>
            <a:endParaRPr lang="en-US" sz="2400" dirty="0">
              <a:latin typeface="Myriad Pro"/>
              <a:cs typeface="Myriad Pro"/>
            </a:endParaRPr>
          </a:p>
        </p:txBody>
      </p:sp>
      <p:sp>
        <p:nvSpPr>
          <p:cNvPr id="9" name="TextBox 8"/>
          <p:cNvSpPr txBox="1"/>
          <p:nvPr/>
        </p:nvSpPr>
        <p:spPr>
          <a:xfrm>
            <a:off x="615576" y="4931989"/>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0" name="TextBox 9"/>
          <p:cNvSpPr txBox="1"/>
          <p:nvPr/>
        </p:nvSpPr>
        <p:spPr>
          <a:xfrm>
            <a:off x="8086175" y="2114936"/>
            <a:ext cx="478118" cy="461665"/>
          </a:xfrm>
          <a:prstGeom prst="rect">
            <a:avLst/>
          </a:prstGeom>
          <a:noFill/>
        </p:spPr>
        <p:txBody>
          <a:bodyPr wrap="square" rtlCol="0">
            <a:spAutoFit/>
          </a:bodyPr>
          <a:lstStyle/>
          <a:p>
            <a:r>
              <a:rPr lang="en-US" sz="2400" dirty="0">
                <a:latin typeface="Myriad Pro"/>
                <a:cs typeface="Myriad Pro"/>
              </a:rPr>
              <a:t>3</a:t>
            </a:r>
            <a:r>
              <a:rPr lang="en-US" sz="2400" dirty="0" smtClean="0">
                <a:latin typeface="Myriad Pro"/>
                <a:cs typeface="Myriad Pro"/>
              </a:rPr>
              <a:t>’</a:t>
            </a:r>
            <a:endParaRPr lang="en-US" sz="2400" dirty="0">
              <a:latin typeface="Myriad Pro"/>
              <a:cs typeface="Myriad Pro"/>
            </a:endParaRPr>
          </a:p>
        </p:txBody>
      </p:sp>
      <p:sp>
        <p:nvSpPr>
          <p:cNvPr id="11" name="TextBox 10"/>
          <p:cNvSpPr txBox="1"/>
          <p:nvPr/>
        </p:nvSpPr>
        <p:spPr>
          <a:xfrm>
            <a:off x="1132542" y="2663998"/>
            <a:ext cx="478118" cy="461665"/>
          </a:xfrm>
          <a:prstGeom prst="rect">
            <a:avLst/>
          </a:prstGeom>
          <a:noFill/>
        </p:spPr>
        <p:txBody>
          <a:bodyPr wrap="square" rtlCol="0">
            <a:spAutoFit/>
          </a:bodyPr>
          <a:lstStyle/>
          <a:p>
            <a:r>
              <a:rPr lang="en-US" sz="2400" dirty="0">
                <a:latin typeface="Myriad Pro"/>
                <a:cs typeface="Myriad Pro"/>
              </a:rPr>
              <a:t>C</a:t>
            </a:r>
          </a:p>
        </p:txBody>
      </p:sp>
      <p:sp>
        <p:nvSpPr>
          <p:cNvPr id="12" name="TextBox 11"/>
          <p:cNvSpPr txBox="1"/>
          <p:nvPr/>
        </p:nvSpPr>
        <p:spPr>
          <a:xfrm>
            <a:off x="1132542" y="4433054"/>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4" name="TextBox 13"/>
          <p:cNvSpPr txBox="1"/>
          <p:nvPr/>
        </p:nvSpPr>
        <p:spPr>
          <a:xfrm>
            <a:off x="1610660" y="2663998"/>
            <a:ext cx="478118" cy="461665"/>
          </a:xfrm>
          <a:prstGeom prst="rect">
            <a:avLst/>
          </a:prstGeom>
          <a:noFill/>
        </p:spPr>
        <p:txBody>
          <a:bodyPr wrap="square" rtlCol="0">
            <a:spAutoFit/>
          </a:bodyPr>
          <a:lstStyle/>
          <a:p>
            <a:r>
              <a:rPr lang="en-US" sz="2400" dirty="0">
                <a:latin typeface="Myriad Pro"/>
                <a:cs typeface="Myriad Pro"/>
              </a:rPr>
              <a:t>A</a:t>
            </a:r>
          </a:p>
        </p:txBody>
      </p:sp>
      <p:sp>
        <p:nvSpPr>
          <p:cNvPr id="15" name="TextBox 14"/>
          <p:cNvSpPr txBox="1"/>
          <p:nvPr/>
        </p:nvSpPr>
        <p:spPr>
          <a:xfrm>
            <a:off x="1610660" y="4433054"/>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16" name="TextBox 15"/>
          <p:cNvSpPr txBox="1"/>
          <p:nvPr/>
        </p:nvSpPr>
        <p:spPr>
          <a:xfrm>
            <a:off x="2091765" y="2675951"/>
            <a:ext cx="478118" cy="461665"/>
          </a:xfrm>
          <a:prstGeom prst="rect">
            <a:avLst/>
          </a:prstGeom>
          <a:noFill/>
        </p:spPr>
        <p:txBody>
          <a:bodyPr wrap="square" rtlCol="0">
            <a:spAutoFit/>
          </a:bodyPr>
          <a:lstStyle/>
          <a:p>
            <a:r>
              <a:rPr lang="en-US" sz="2400" dirty="0">
                <a:latin typeface="Myriad Pro"/>
                <a:cs typeface="Myriad Pro"/>
              </a:rPr>
              <a:t>T</a:t>
            </a:r>
          </a:p>
        </p:txBody>
      </p:sp>
      <p:sp>
        <p:nvSpPr>
          <p:cNvPr id="17" name="TextBox 16"/>
          <p:cNvSpPr txBox="1"/>
          <p:nvPr/>
        </p:nvSpPr>
        <p:spPr>
          <a:xfrm>
            <a:off x="2091765" y="4445007"/>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18" name="TextBox 17"/>
          <p:cNvSpPr txBox="1"/>
          <p:nvPr/>
        </p:nvSpPr>
        <p:spPr>
          <a:xfrm>
            <a:off x="2569883" y="267595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19" name="TextBox 18"/>
          <p:cNvSpPr txBox="1"/>
          <p:nvPr/>
        </p:nvSpPr>
        <p:spPr>
          <a:xfrm>
            <a:off x="2569883" y="4445007"/>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20" name="TextBox 19"/>
          <p:cNvSpPr txBox="1"/>
          <p:nvPr/>
        </p:nvSpPr>
        <p:spPr>
          <a:xfrm>
            <a:off x="3065929"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1" name="TextBox 20"/>
          <p:cNvSpPr txBox="1"/>
          <p:nvPr/>
        </p:nvSpPr>
        <p:spPr>
          <a:xfrm>
            <a:off x="3065929"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2" name="TextBox 21"/>
          <p:cNvSpPr txBox="1"/>
          <p:nvPr/>
        </p:nvSpPr>
        <p:spPr>
          <a:xfrm>
            <a:off x="3544047" y="2675952"/>
            <a:ext cx="478118" cy="461665"/>
          </a:xfrm>
          <a:prstGeom prst="rect">
            <a:avLst/>
          </a:prstGeom>
          <a:noFill/>
        </p:spPr>
        <p:txBody>
          <a:bodyPr wrap="square" rtlCol="0">
            <a:spAutoFit/>
          </a:bodyPr>
          <a:lstStyle/>
          <a:p>
            <a:r>
              <a:rPr lang="en-US" sz="2400" dirty="0">
                <a:latin typeface="Myriad Pro"/>
                <a:cs typeface="Myriad Pro"/>
              </a:rPr>
              <a:t>C</a:t>
            </a:r>
          </a:p>
        </p:txBody>
      </p:sp>
      <p:sp>
        <p:nvSpPr>
          <p:cNvPr id="23" name="TextBox 22"/>
          <p:cNvSpPr txBox="1"/>
          <p:nvPr/>
        </p:nvSpPr>
        <p:spPr>
          <a:xfrm>
            <a:off x="3544047" y="4445008"/>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24" name="TextBox 23"/>
          <p:cNvSpPr txBox="1"/>
          <p:nvPr/>
        </p:nvSpPr>
        <p:spPr>
          <a:xfrm>
            <a:off x="4025152" y="2687905"/>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5" name="TextBox 24"/>
          <p:cNvSpPr txBox="1"/>
          <p:nvPr/>
        </p:nvSpPr>
        <p:spPr>
          <a:xfrm>
            <a:off x="4025152" y="4456961"/>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26" name="TextBox 25"/>
          <p:cNvSpPr txBox="1"/>
          <p:nvPr/>
        </p:nvSpPr>
        <p:spPr>
          <a:xfrm>
            <a:off x="4503270" y="2687905"/>
            <a:ext cx="478118" cy="461665"/>
          </a:xfrm>
          <a:prstGeom prst="rect">
            <a:avLst/>
          </a:prstGeom>
          <a:noFill/>
        </p:spPr>
        <p:txBody>
          <a:bodyPr wrap="square" rtlCol="0">
            <a:spAutoFit/>
          </a:bodyPr>
          <a:lstStyle/>
          <a:p>
            <a:r>
              <a:rPr lang="en-US" sz="2400" dirty="0">
                <a:latin typeface="Myriad Pro"/>
                <a:cs typeface="Myriad Pro"/>
              </a:rPr>
              <a:t>T</a:t>
            </a:r>
          </a:p>
        </p:txBody>
      </p:sp>
      <p:sp>
        <p:nvSpPr>
          <p:cNvPr id="27" name="TextBox 26"/>
          <p:cNvSpPr txBox="1"/>
          <p:nvPr/>
        </p:nvSpPr>
        <p:spPr>
          <a:xfrm>
            <a:off x="4503270" y="445696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4954493" y="2683371"/>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9" name="TextBox 28"/>
          <p:cNvSpPr txBox="1"/>
          <p:nvPr/>
        </p:nvSpPr>
        <p:spPr>
          <a:xfrm>
            <a:off x="4954493" y="4452427"/>
            <a:ext cx="478118" cy="461665"/>
          </a:xfrm>
          <a:prstGeom prst="rect">
            <a:avLst/>
          </a:prstGeom>
          <a:noFill/>
        </p:spPr>
        <p:txBody>
          <a:bodyPr wrap="square" rtlCol="0">
            <a:spAutoFit/>
          </a:bodyPr>
          <a:lstStyle/>
          <a:p>
            <a:r>
              <a:rPr lang="en-US" sz="2400" dirty="0">
                <a:latin typeface="Myriad Pro"/>
                <a:cs typeface="Myriad Pro"/>
              </a:rPr>
              <a:t>T</a:t>
            </a:r>
            <a:endParaRPr lang="en-US" sz="2400" dirty="0">
              <a:latin typeface="Myriad Pro"/>
              <a:cs typeface="Myriad Pro"/>
            </a:endParaRPr>
          </a:p>
        </p:txBody>
      </p:sp>
      <p:sp>
        <p:nvSpPr>
          <p:cNvPr id="30" name="TextBox 29"/>
          <p:cNvSpPr txBox="1"/>
          <p:nvPr/>
        </p:nvSpPr>
        <p:spPr>
          <a:xfrm>
            <a:off x="5432611" y="2683371"/>
            <a:ext cx="478118" cy="461665"/>
          </a:xfrm>
          <a:prstGeom prst="rect">
            <a:avLst/>
          </a:prstGeom>
          <a:noFill/>
        </p:spPr>
        <p:txBody>
          <a:bodyPr wrap="square" rtlCol="0">
            <a:spAutoFit/>
          </a:bodyPr>
          <a:lstStyle/>
          <a:p>
            <a:r>
              <a:rPr lang="en-US" sz="2400" dirty="0">
                <a:latin typeface="Myriad Pro"/>
                <a:cs typeface="Myriad Pro"/>
              </a:rPr>
              <a:t>A</a:t>
            </a:r>
          </a:p>
        </p:txBody>
      </p:sp>
      <p:sp>
        <p:nvSpPr>
          <p:cNvPr id="31" name="TextBox 30"/>
          <p:cNvSpPr txBox="1"/>
          <p:nvPr/>
        </p:nvSpPr>
        <p:spPr>
          <a:xfrm>
            <a:off x="5432611" y="4452427"/>
            <a:ext cx="478118" cy="461665"/>
          </a:xfrm>
          <a:prstGeom prst="rect">
            <a:avLst/>
          </a:prstGeom>
          <a:noFill/>
        </p:spPr>
        <p:txBody>
          <a:bodyPr wrap="square" rtlCol="0">
            <a:spAutoFit/>
          </a:bodyPr>
          <a:lstStyle/>
          <a:p>
            <a:r>
              <a:rPr lang="en-US" sz="2400" dirty="0" smtClean="0">
                <a:latin typeface="Myriad Pro"/>
                <a:cs typeface="Myriad Pro"/>
              </a:rPr>
              <a:t>T</a:t>
            </a:r>
            <a:endParaRPr lang="en-US" sz="2400" dirty="0">
              <a:latin typeface="Myriad Pro"/>
              <a:cs typeface="Myriad Pro"/>
            </a:endParaRPr>
          </a:p>
        </p:txBody>
      </p:sp>
      <p:sp>
        <p:nvSpPr>
          <p:cNvPr id="32" name="TextBox 31"/>
          <p:cNvSpPr txBox="1"/>
          <p:nvPr/>
        </p:nvSpPr>
        <p:spPr>
          <a:xfrm>
            <a:off x="5913716"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3" name="TextBox 32"/>
          <p:cNvSpPr txBox="1"/>
          <p:nvPr/>
        </p:nvSpPr>
        <p:spPr>
          <a:xfrm>
            <a:off x="5913716"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4" name="TextBox 33"/>
          <p:cNvSpPr txBox="1"/>
          <p:nvPr/>
        </p:nvSpPr>
        <p:spPr>
          <a:xfrm>
            <a:off x="6391834" y="2695324"/>
            <a:ext cx="478118" cy="461665"/>
          </a:xfrm>
          <a:prstGeom prst="rect">
            <a:avLst/>
          </a:prstGeom>
          <a:noFill/>
        </p:spPr>
        <p:txBody>
          <a:bodyPr wrap="square" rtlCol="0">
            <a:spAutoFit/>
          </a:bodyPr>
          <a:lstStyle/>
          <a:p>
            <a:r>
              <a:rPr lang="en-US" sz="2400" dirty="0">
                <a:latin typeface="Myriad Pro"/>
                <a:cs typeface="Myriad Pro"/>
              </a:rPr>
              <a:t>T</a:t>
            </a:r>
          </a:p>
        </p:txBody>
      </p:sp>
      <p:sp>
        <p:nvSpPr>
          <p:cNvPr id="35" name="TextBox 34"/>
          <p:cNvSpPr txBox="1"/>
          <p:nvPr/>
        </p:nvSpPr>
        <p:spPr>
          <a:xfrm>
            <a:off x="6391834" y="4464380"/>
            <a:ext cx="478118"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36" name="TextBox 35"/>
          <p:cNvSpPr txBox="1"/>
          <p:nvPr/>
        </p:nvSpPr>
        <p:spPr>
          <a:xfrm>
            <a:off x="6887880" y="2695325"/>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sp>
        <p:nvSpPr>
          <p:cNvPr id="37" name="TextBox 36"/>
          <p:cNvSpPr txBox="1"/>
          <p:nvPr/>
        </p:nvSpPr>
        <p:spPr>
          <a:xfrm>
            <a:off x="6887880" y="4464381"/>
            <a:ext cx="478118" cy="461665"/>
          </a:xfrm>
          <a:prstGeom prst="rect">
            <a:avLst/>
          </a:prstGeom>
          <a:noFill/>
        </p:spPr>
        <p:txBody>
          <a:bodyPr wrap="square" rtlCol="0">
            <a:spAutoFit/>
          </a:bodyPr>
          <a:lstStyle/>
          <a:p>
            <a:r>
              <a:rPr lang="en-US" sz="2400" dirty="0">
                <a:latin typeface="Myriad Pro"/>
                <a:cs typeface="Myriad Pro"/>
              </a:rPr>
              <a:t>C</a:t>
            </a:r>
            <a:endParaRPr lang="en-US" sz="2400" dirty="0">
              <a:latin typeface="Myriad Pro"/>
              <a:cs typeface="Myriad Pro"/>
            </a:endParaRPr>
          </a:p>
        </p:txBody>
      </p:sp>
      <p:sp>
        <p:nvSpPr>
          <p:cNvPr id="38" name="TextBox 37"/>
          <p:cNvSpPr txBox="1"/>
          <p:nvPr/>
        </p:nvSpPr>
        <p:spPr>
          <a:xfrm>
            <a:off x="7365998" y="2695325"/>
            <a:ext cx="478118" cy="461665"/>
          </a:xfrm>
          <a:prstGeom prst="rect">
            <a:avLst/>
          </a:prstGeom>
          <a:noFill/>
        </p:spPr>
        <p:txBody>
          <a:bodyPr wrap="square" rtlCol="0">
            <a:spAutoFit/>
          </a:bodyPr>
          <a:lstStyle/>
          <a:p>
            <a:r>
              <a:rPr lang="en-US" sz="2400" dirty="0">
                <a:latin typeface="Myriad Pro"/>
                <a:cs typeface="Myriad Pro"/>
              </a:rPr>
              <a:t>C</a:t>
            </a:r>
          </a:p>
        </p:txBody>
      </p:sp>
      <p:sp>
        <p:nvSpPr>
          <p:cNvPr id="39" name="TextBox 38"/>
          <p:cNvSpPr txBox="1"/>
          <p:nvPr/>
        </p:nvSpPr>
        <p:spPr>
          <a:xfrm>
            <a:off x="7365998" y="4464381"/>
            <a:ext cx="478118" cy="461665"/>
          </a:xfrm>
          <a:prstGeom prst="rect">
            <a:avLst/>
          </a:prstGeom>
          <a:noFill/>
        </p:spPr>
        <p:txBody>
          <a:bodyPr wrap="square" rtlCol="0">
            <a:spAutoFit/>
          </a:bodyPr>
          <a:lstStyle/>
          <a:p>
            <a:r>
              <a:rPr lang="en-US" sz="2400" dirty="0" smtClean="0">
                <a:latin typeface="Myriad Pro"/>
                <a:cs typeface="Myriad Pro"/>
              </a:rPr>
              <a:t>G</a:t>
            </a:r>
            <a:endParaRPr lang="en-US" sz="2400" dirty="0">
              <a:latin typeface="Myriad Pro"/>
              <a:cs typeface="Myriad Pro"/>
            </a:endParaRPr>
          </a:p>
        </p:txBody>
      </p:sp>
      <p:cxnSp>
        <p:nvCxnSpPr>
          <p:cNvPr id="45" name="Straight Connector 44"/>
          <p:cNvCxnSpPr/>
          <p:nvPr/>
        </p:nvCxnSpPr>
        <p:spPr>
          <a:xfrm flipH="1" flipV="1">
            <a:off x="1341718" y="23905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H="1" flipV="1">
            <a:off x="1822824"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H="1" flipV="1">
            <a:off x="1359647" y="49036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H="1" flipV="1">
            <a:off x="1840753"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H="1" flipV="1">
            <a:off x="2256118" y="239427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H="1" flipV="1">
            <a:off x="2737224"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H="1" flipV="1">
            <a:off x="2274047" y="490736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H="1" flipV="1">
            <a:off x="2755153"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3272118" y="23935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3753224"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3290047" y="49066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771153"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4186518" y="2397192"/>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667624"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204447" y="4910285"/>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4685553"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112871" y="23964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5593977"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5130800" y="49095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5611906"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6027271" y="2400114"/>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6508377" y="2403036"/>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H="1" flipV="1">
            <a:off x="6045200" y="4913207"/>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6526306" y="4916129"/>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H="1" flipV="1">
            <a:off x="7058212" y="2399358"/>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H="1" flipV="1">
            <a:off x="7539318" y="2402280"/>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H="1" flipV="1">
            <a:off x="7076141" y="4912451"/>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H="1" flipV="1">
            <a:off x="7557247" y="4915373"/>
            <a:ext cx="1" cy="2734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950257" y="3896518"/>
            <a:ext cx="7061200" cy="178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8077209" y="3653666"/>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79" name="TextBox 78"/>
          <p:cNvSpPr txBox="1"/>
          <p:nvPr/>
        </p:nvSpPr>
        <p:spPr>
          <a:xfrm>
            <a:off x="606610" y="3651416"/>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80" name="TextBox 79"/>
          <p:cNvSpPr txBox="1"/>
          <p:nvPr/>
        </p:nvSpPr>
        <p:spPr>
          <a:xfrm>
            <a:off x="1123576" y="315248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81" name="TextBox 80"/>
          <p:cNvSpPr txBox="1"/>
          <p:nvPr/>
        </p:nvSpPr>
        <p:spPr>
          <a:xfrm>
            <a:off x="1601694" y="3152481"/>
            <a:ext cx="478118" cy="461665"/>
          </a:xfrm>
          <a:prstGeom prst="rect">
            <a:avLst/>
          </a:prstGeom>
          <a:noFill/>
        </p:spPr>
        <p:txBody>
          <a:bodyPr wrap="square" rtlCol="0">
            <a:spAutoFit/>
          </a:bodyPr>
          <a:lstStyle/>
          <a:p>
            <a:r>
              <a:rPr lang="en-US" sz="2400" dirty="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2" name="TextBox 81"/>
          <p:cNvSpPr txBox="1"/>
          <p:nvPr/>
        </p:nvSpPr>
        <p:spPr>
          <a:xfrm>
            <a:off x="2082799" y="3164434"/>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83" name="TextBox 82"/>
          <p:cNvSpPr txBox="1"/>
          <p:nvPr/>
        </p:nvSpPr>
        <p:spPr>
          <a:xfrm>
            <a:off x="2560917" y="3164434"/>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endParaRPr lang="en-US" sz="2400" dirty="0">
              <a:solidFill>
                <a:srgbClr val="FF0000"/>
              </a:solidFill>
              <a:latin typeface="Myriad Pro"/>
              <a:cs typeface="Myriad Pro"/>
            </a:endParaRPr>
          </a:p>
        </p:txBody>
      </p:sp>
      <p:sp>
        <p:nvSpPr>
          <p:cNvPr id="84" name="TextBox 83"/>
          <p:cNvSpPr txBox="1"/>
          <p:nvPr/>
        </p:nvSpPr>
        <p:spPr>
          <a:xfrm>
            <a:off x="3056963" y="3164435"/>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85" name="TextBox 84"/>
          <p:cNvSpPr txBox="1"/>
          <p:nvPr/>
        </p:nvSpPr>
        <p:spPr>
          <a:xfrm>
            <a:off x="3535081" y="3164435"/>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86" name="TextBox 85"/>
          <p:cNvSpPr txBox="1"/>
          <p:nvPr/>
        </p:nvSpPr>
        <p:spPr>
          <a:xfrm>
            <a:off x="4016186" y="317638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7" name="TextBox 86"/>
          <p:cNvSpPr txBox="1"/>
          <p:nvPr/>
        </p:nvSpPr>
        <p:spPr>
          <a:xfrm>
            <a:off x="4494304" y="317638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88" name="TextBox 87"/>
          <p:cNvSpPr txBox="1"/>
          <p:nvPr/>
        </p:nvSpPr>
        <p:spPr>
          <a:xfrm>
            <a:off x="4945527" y="3171854"/>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89" name="TextBox 88"/>
          <p:cNvSpPr txBox="1"/>
          <p:nvPr/>
        </p:nvSpPr>
        <p:spPr>
          <a:xfrm>
            <a:off x="5423645" y="3171854"/>
            <a:ext cx="478118" cy="461665"/>
          </a:xfrm>
          <a:prstGeom prst="rect">
            <a:avLst/>
          </a:prstGeom>
          <a:noFill/>
        </p:spPr>
        <p:txBody>
          <a:bodyPr wrap="square" rtlCol="0">
            <a:spAutoFit/>
          </a:bodyPr>
          <a:lstStyle/>
          <a:p>
            <a:r>
              <a:rPr lang="en-US" sz="2400" dirty="0">
                <a:solidFill>
                  <a:srgbClr val="FF0000"/>
                </a:solidFill>
                <a:latin typeface="Myriad Pro"/>
                <a:cs typeface="Myriad Pro"/>
              </a:rPr>
              <a:t>U</a:t>
            </a:r>
            <a:endParaRPr lang="en-US" sz="2400" dirty="0">
              <a:solidFill>
                <a:srgbClr val="FF0000"/>
              </a:solidFill>
              <a:latin typeface="Myriad Pro"/>
              <a:cs typeface="Myriad Pro"/>
            </a:endParaRPr>
          </a:p>
        </p:txBody>
      </p:sp>
      <p:sp>
        <p:nvSpPr>
          <p:cNvPr id="91" name="TextBox 90"/>
          <p:cNvSpPr txBox="1"/>
          <p:nvPr/>
        </p:nvSpPr>
        <p:spPr>
          <a:xfrm>
            <a:off x="5904750" y="3183807"/>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92" name="TextBox 91"/>
          <p:cNvSpPr txBox="1"/>
          <p:nvPr/>
        </p:nvSpPr>
        <p:spPr>
          <a:xfrm>
            <a:off x="6382868" y="3183807"/>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93" name="TextBox 92"/>
          <p:cNvSpPr txBox="1"/>
          <p:nvPr/>
        </p:nvSpPr>
        <p:spPr>
          <a:xfrm>
            <a:off x="6878914" y="3183808"/>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endParaRPr lang="en-US" sz="2400" dirty="0">
              <a:solidFill>
                <a:srgbClr val="FF0000"/>
              </a:solidFill>
              <a:latin typeface="Myriad Pro"/>
              <a:cs typeface="Myriad Pro"/>
            </a:endParaRPr>
          </a:p>
        </p:txBody>
      </p:sp>
      <p:sp>
        <p:nvSpPr>
          <p:cNvPr id="94" name="TextBox 93"/>
          <p:cNvSpPr txBox="1"/>
          <p:nvPr/>
        </p:nvSpPr>
        <p:spPr>
          <a:xfrm>
            <a:off x="7357032" y="318380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cxnSp>
        <p:nvCxnSpPr>
          <p:cNvPr id="95" name="Straight Connector 94"/>
          <p:cNvCxnSpPr/>
          <p:nvPr/>
        </p:nvCxnSpPr>
        <p:spPr>
          <a:xfrm flipH="1" flipV="1">
            <a:off x="1350681" y="362311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flipH="1" flipV="1">
            <a:off x="1831787" y="362603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flipH="1" flipV="1">
            <a:off x="2265081" y="362679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H="1" flipV="1">
            <a:off x="2746187" y="362971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H="1" flipV="1">
            <a:off x="3281081" y="362603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flipH="1" flipV="1">
            <a:off x="3762187" y="3628956"/>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flipH="1" flipV="1">
            <a:off x="4195481" y="362971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flipH="1" flipV="1">
            <a:off x="4676587" y="363263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flipH="1" flipV="1">
            <a:off x="5121834" y="3628956"/>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flipH="1" flipV="1">
            <a:off x="5602940" y="3631878"/>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flipH="1" flipV="1">
            <a:off x="6036234" y="363263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flipH="1" flipV="1">
            <a:off x="6517340" y="3635556"/>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flipH="1" flipV="1">
            <a:off x="7067175" y="3631878"/>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flipH="1" flipV="1">
            <a:off x="7548281" y="36348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40485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These two mRNAs are not equivalent</a:t>
            </a:r>
            <a:endParaRPr lang="en-US" dirty="0">
              <a:latin typeface="Myriad Pro"/>
              <a:cs typeface="Myriad Pro"/>
            </a:endParaRPr>
          </a:p>
        </p:txBody>
      </p:sp>
      <p:cxnSp>
        <p:nvCxnSpPr>
          <p:cNvPr id="4" name="Straight Connector 3"/>
          <p:cNvCxnSpPr/>
          <p:nvPr/>
        </p:nvCxnSpPr>
        <p:spPr>
          <a:xfrm>
            <a:off x="944281" y="2524349"/>
            <a:ext cx="7097058" cy="124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TextBox 4"/>
          <p:cNvSpPr txBox="1"/>
          <p:nvPr/>
        </p:nvSpPr>
        <p:spPr>
          <a:xfrm>
            <a:off x="585693" y="2248693"/>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6" name="TextBox 5"/>
          <p:cNvSpPr txBox="1"/>
          <p:nvPr/>
        </p:nvSpPr>
        <p:spPr>
          <a:xfrm>
            <a:off x="8107091" y="2248693"/>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7" name="TextBox 6"/>
          <p:cNvSpPr txBox="1"/>
          <p:nvPr/>
        </p:nvSpPr>
        <p:spPr>
          <a:xfrm>
            <a:off x="1153458" y="2797755"/>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8" name="TextBox 7"/>
          <p:cNvSpPr txBox="1"/>
          <p:nvPr/>
        </p:nvSpPr>
        <p:spPr>
          <a:xfrm>
            <a:off x="1631576" y="2797755"/>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9" name="TextBox 8"/>
          <p:cNvSpPr txBox="1"/>
          <p:nvPr/>
        </p:nvSpPr>
        <p:spPr>
          <a:xfrm>
            <a:off x="2112681" y="280970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10" name="TextBox 9"/>
          <p:cNvSpPr txBox="1"/>
          <p:nvPr/>
        </p:nvSpPr>
        <p:spPr>
          <a:xfrm>
            <a:off x="2590799" y="280970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11" name="TextBox 10"/>
          <p:cNvSpPr txBox="1"/>
          <p:nvPr/>
        </p:nvSpPr>
        <p:spPr>
          <a:xfrm>
            <a:off x="3086845" y="2809709"/>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12" name="TextBox 11"/>
          <p:cNvSpPr txBox="1"/>
          <p:nvPr/>
        </p:nvSpPr>
        <p:spPr>
          <a:xfrm>
            <a:off x="3564963" y="2809709"/>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13" name="TextBox 12"/>
          <p:cNvSpPr txBox="1"/>
          <p:nvPr/>
        </p:nvSpPr>
        <p:spPr>
          <a:xfrm>
            <a:off x="4046068" y="282166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14" name="TextBox 13"/>
          <p:cNvSpPr txBox="1"/>
          <p:nvPr/>
        </p:nvSpPr>
        <p:spPr>
          <a:xfrm>
            <a:off x="4524186" y="282166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15" name="TextBox 14"/>
          <p:cNvSpPr txBox="1"/>
          <p:nvPr/>
        </p:nvSpPr>
        <p:spPr>
          <a:xfrm>
            <a:off x="4975409" y="281712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A</a:t>
            </a:r>
            <a:endParaRPr lang="en-US" sz="2400" dirty="0">
              <a:solidFill>
                <a:srgbClr val="FF0000"/>
              </a:solidFill>
              <a:latin typeface="Myriad Pro"/>
              <a:cs typeface="Myriad Pro"/>
            </a:endParaRPr>
          </a:p>
        </p:txBody>
      </p:sp>
      <p:sp>
        <p:nvSpPr>
          <p:cNvPr id="16" name="TextBox 15"/>
          <p:cNvSpPr txBox="1"/>
          <p:nvPr/>
        </p:nvSpPr>
        <p:spPr>
          <a:xfrm>
            <a:off x="5453527" y="2817128"/>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17" name="TextBox 16"/>
          <p:cNvSpPr txBox="1"/>
          <p:nvPr/>
        </p:nvSpPr>
        <p:spPr>
          <a:xfrm>
            <a:off x="5934632" y="282908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18" name="TextBox 17"/>
          <p:cNvSpPr txBox="1"/>
          <p:nvPr/>
        </p:nvSpPr>
        <p:spPr>
          <a:xfrm>
            <a:off x="6412750" y="282908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19" name="TextBox 18"/>
          <p:cNvSpPr txBox="1"/>
          <p:nvPr/>
        </p:nvSpPr>
        <p:spPr>
          <a:xfrm>
            <a:off x="6908796" y="282908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20" name="TextBox 19"/>
          <p:cNvSpPr txBox="1"/>
          <p:nvPr/>
        </p:nvSpPr>
        <p:spPr>
          <a:xfrm>
            <a:off x="7386914" y="2829082"/>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cxnSp>
        <p:nvCxnSpPr>
          <p:cNvPr id="21" name="Straight Connector 20"/>
          <p:cNvCxnSpPr/>
          <p:nvPr/>
        </p:nvCxnSpPr>
        <p:spPr>
          <a:xfrm flipH="1" flipV="1">
            <a:off x="1362634" y="252434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H="1" flipV="1">
            <a:off x="1843740" y="252727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flipV="1">
            <a:off x="2277034" y="2528027"/>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flipH="1" flipV="1">
            <a:off x="2758140" y="253094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3293034" y="252727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flipV="1">
            <a:off x="3774140" y="253019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4207434" y="2530949"/>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flipV="1">
            <a:off x="4688540" y="253387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flipV="1">
            <a:off x="5133787" y="253019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H="1" flipV="1">
            <a:off x="5614893" y="2533115"/>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flipH="1" flipV="1">
            <a:off x="6048187" y="2533871"/>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H="1" flipV="1">
            <a:off x="6529293" y="2536793"/>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H="1" flipV="1">
            <a:off x="7079128" y="2533115"/>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H="1" flipV="1">
            <a:off x="7560234" y="2536037"/>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959213" y="4085178"/>
            <a:ext cx="7097058" cy="12444"/>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600625" y="3809522"/>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5’</a:t>
            </a:r>
            <a:endParaRPr lang="en-US" sz="2400" dirty="0">
              <a:solidFill>
                <a:srgbClr val="FF0000"/>
              </a:solidFill>
              <a:latin typeface="Myriad Pro"/>
              <a:cs typeface="Myriad Pro"/>
            </a:endParaRPr>
          </a:p>
        </p:txBody>
      </p:sp>
      <p:sp>
        <p:nvSpPr>
          <p:cNvPr id="37" name="TextBox 36"/>
          <p:cNvSpPr txBox="1"/>
          <p:nvPr/>
        </p:nvSpPr>
        <p:spPr>
          <a:xfrm>
            <a:off x="8122023" y="3809522"/>
            <a:ext cx="478118" cy="461665"/>
          </a:xfrm>
          <a:prstGeom prst="rect">
            <a:avLst/>
          </a:prstGeom>
          <a:noFill/>
        </p:spPr>
        <p:txBody>
          <a:bodyPr wrap="square" rtlCol="0">
            <a:spAutoFit/>
          </a:bodyPr>
          <a:lstStyle/>
          <a:p>
            <a:r>
              <a:rPr lang="en-US" sz="2400" dirty="0">
                <a:solidFill>
                  <a:srgbClr val="FF0000"/>
                </a:solidFill>
                <a:latin typeface="Myriad Pro"/>
                <a:cs typeface="Myriad Pro"/>
              </a:rPr>
              <a:t>3</a:t>
            </a:r>
            <a:r>
              <a:rPr lang="en-US" sz="2400" dirty="0" smtClean="0">
                <a:solidFill>
                  <a:srgbClr val="FF0000"/>
                </a:solidFill>
                <a:latin typeface="Myriad Pro"/>
                <a:cs typeface="Myriad Pro"/>
              </a:rPr>
              <a:t>’</a:t>
            </a:r>
            <a:endParaRPr lang="en-US" sz="2400" dirty="0">
              <a:solidFill>
                <a:srgbClr val="FF0000"/>
              </a:solidFill>
              <a:latin typeface="Myriad Pro"/>
              <a:cs typeface="Myriad Pro"/>
            </a:endParaRPr>
          </a:p>
        </p:txBody>
      </p:sp>
      <p:sp>
        <p:nvSpPr>
          <p:cNvPr id="38" name="TextBox 37"/>
          <p:cNvSpPr txBox="1"/>
          <p:nvPr/>
        </p:nvSpPr>
        <p:spPr>
          <a:xfrm>
            <a:off x="1168390" y="4358584"/>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39" name="TextBox 38"/>
          <p:cNvSpPr txBox="1"/>
          <p:nvPr/>
        </p:nvSpPr>
        <p:spPr>
          <a:xfrm>
            <a:off x="1646508" y="4358584"/>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C</a:t>
            </a:r>
            <a:endParaRPr lang="en-US" sz="2400" dirty="0">
              <a:solidFill>
                <a:srgbClr val="FF0000"/>
              </a:solidFill>
              <a:latin typeface="Myriad Pro"/>
              <a:cs typeface="Myriad Pro"/>
            </a:endParaRPr>
          </a:p>
        </p:txBody>
      </p:sp>
      <p:sp>
        <p:nvSpPr>
          <p:cNvPr id="40" name="TextBox 39"/>
          <p:cNvSpPr txBox="1"/>
          <p:nvPr/>
        </p:nvSpPr>
        <p:spPr>
          <a:xfrm>
            <a:off x="2127613" y="4370537"/>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41" name="TextBox 40"/>
          <p:cNvSpPr txBox="1"/>
          <p:nvPr/>
        </p:nvSpPr>
        <p:spPr>
          <a:xfrm>
            <a:off x="2605731" y="4370537"/>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42" name="TextBox 41"/>
          <p:cNvSpPr txBox="1"/>
          <p:nvPr/>
        </p:nvSpPr>
        <p:spPr>
          <a:xfrm>
            <a:off x="3101777" y="437053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43" name="TextBox 42"/>
          <p:cNvSpPr txBox="1"/>
          <p:nvPr/>
        </p:nvSpPr>
        <p:spPr>
          <a:xfrm>
            <a:off x="3579895" y="4370538"/>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44" name="TextBox 43"/>
          <p:cNvSpPr txBox="1"/>
          <p:nvPr/>
        </p:nvSpPr>
        <p:spPr>
          <a:xfrm>
            <a:off x="4061000" y="4382491"/>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45" name="TextBox 44"/>
          <p:cNvSpPr txBox="1"/>
          <p:nvPr/>
        </p:nvSpPr>
        <p:spPr>
          <a:xfrm>
            <a:off x="4539118" y="438249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U</a:t>
            </a:r>
            <a:endParaRPr lang="en-US" sz="2400" dirty="0">
              <a:solidFill>
                <a:srgbClr val="FF0000"/>
              </a:solidFill>
              <a:latin typeface="Myriad Pro"/>
              <a:cs typeface="Myriad Pro"/>
            </a:endParaRPr>
          </a:p>
        </p:txBody>
      </p:sp>
      <p:sp>
        <p:nvSpPr>
          <p:cNvPr id="46" name="TextBox 45"/>
          <p:cNvSpPr txBox="1"/>
          <p:nvPr/>
        </p:nvSpPr>
        <p:spPr>
          <a:xfrm>
            <a:off x="4990341" y="4377957"/>
            <a:ext cx="478118" cy="461665"/>
          </a:xfrm>
          <a:prstGeom prst="rect">
            <a:avLst/>
          </a:prstGeom>
          <a:noFill/>
        </p:spPr>
        <p:txBody>
          <a:bodyPr wrap="square" rtlCol="0">
            <a:spAutoFit/>
          </a:bodyPr>
          <a:lstStyle/>
          <a:p>
            <a:r>
              <a:rPr lang="en-US" sz="2400" dirty="0">
                <a:solidFill>
                  <a:srgbClr val="FF0000"/>
                </a:solidFill>
                <a:latin typeface="Myriad Pro"/>
                <a:cs typeface="Myriad Pro"/>
              </a:rPr>
              <a:t>G</a:t>
            </a:r>
          </a:p>
        </p:txBody>
      </p:sp>
      <p:sp>
        <p:nvSpPr>
          <p:cNvPr id="47" name="TextBox 46"/>
          <p:cNvSpPr txBox="1"/>
          <p:nvPr/>
        </p:nvSpPr>
        <p:spPr>
          <a:xfrm>
            <a:off x="5468459" y="4377957"/>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sp>
        <p:nvSpPr>
          <p:cNvPr id="48" name="TextBox 47"/>
          <p:cNvSpPr txBox="1"/>
          <p:nvPr/>
        </p:nvSpPr>
        <p:spPr>
          <a:xfrm>
            <a:off x="5949564" y="4389910"/>
            <a:ext cx="478118" cy="461665"/>
          </a:xfrm>
          <a:prstGeom prst="rect">
            <a:avLst/>
          </a:prstGeom>
          <a:noFill/>
        </p:spPr>
        <p:txBody>
          <a:bodyPr wrap="square" rtlCol="0">
            <a:spAutoFit/>
          </a:bodyPr>
          <a:lstStyle/>
          <a:p>
            <a:r>
              <a:rPr lang="en-US" sz="2400" dirty="0">
                <a:solidFill>
                  <a:srgbClr val="FF0000"/>
                </a:solidFill>
                <a:latin typeface="Myriad Pro"/>
                <a:cs typeface="Myriad Pro"/>
              </a:rPr>
              <a:t>C</a:t>
            </a:r>
          </a:p>
        </p:txBody>
      </p:sp>
      <p:sp>
        <p:nvSpPr>
          <p:cNvPr id="49" name="TextBox 48"/>
          <p:cNvSpPr txBox="1"/>
          <p:nvPr/>
        </p:nvSpPr>
        <p:spPr>
          <a:xfrm>
            <a:off x="6427682" y="4389910"/>
            <a:ext cx="478118" cy="461665"/>
          </a:xfrm>
          <a:prstGeom prst="rect">
            <a:avLst/>
          </a:prstGeom>
          <a:noFill/>
        </p:spPr>
        <p:txBody>
          <a:bodyPr wrap="square" rtlCol="0">
            <a:spAutoFit/>
          </a:bodyPr>
          <a:lstStyle/>
          <a:p>
            <a:r>
              <a:rPr lang="en-US" sz="2400" dirty="0">
                <a:solidFill>
                  <a:srgbClr val="FF0000"/>
                </a:solidFill>
                <a:latin typeface="Myriad Pro"/>
                <a:cs typeface="Myriad Pro"/>
              </a:rPr>
              <a:t>A</a:t>
            </a:r>
          </a:p>
        </p:txBody>
      </p:sp>
      <p:sp>
        <p:nvSpPr>
          <p:cNvPr id="50" name="TextBox 49"/>
          <p:cNvSpPr txBox="1"/>
          <p:nvPr/>
        </p:nvSpPr>
        <p:spPr>
          <a:xfrm>
            <a:off x="6923728" y="4389911"/>
            <a:ext cx="478118" cy="461665"/>
          </a:xfrm>
          <a:prstGeom prst="rect">
            <a:avLst/>
          </a:prstGeom>
          <a:noFill/>
        </p:spPr>
        <p:txBody>
          <a:bodyPr wrap="square" rtlCol="0">
            <a:spAutoFit/>
          </a:bodyPr>
          <a:lstStyle/>
          <a:p>
            <a:r>
              <a:rPr lang="en-US" sz="2400" dirty="0">
                <a:solidFill>
                  <a:srgbClr val="FF0000"/>
                </a:solidFill>
                <a:latin typeface="Myriad Pro"/>
                <a:cs typeface="Myriad Pro"/>
              </a:rPr>
              <a:t>U</a:t>
            </a:r>
          </a:p>
        </p:txBody>
      </p:sp>
      <p:sp>
        <p:nvSpPr>
          <p:cNvPr id="51" name="TextBox 50"/>
          <p:cNvSpPr txBox="1"/>
          <p:nvPr/>
        </p:nvSpPr>
        <p:spPr>
          <a:xfrm>
            <a:off x="7401846" y="4389911"/>
            <a:ext cx="478118" cy="461665"/>
          </a:xfrm>
          <a:prstGeom prst="rect">
            <a:avLst/>
          </a:prstGeom>
          <a:noFill/>
        </p:spPr>
        <p:txBody>
          <a:bodyPr wrap="square" rtlCol="0">
            <a:spAutoFit/>
          </a:bodyPr>
          <a:lstStyle/>
          <a:p>
            <a:r>
              <a:rPr lang="en-US" sz="2400" dirty="0" smtClean="0">
                <a:solidFill>
                  <a:srgbClr val="FF0000"/>
                </a:solidFill>
                <a:latin typeface="Myriad Pro"/>
                <a:cs typeface="Myriad Pro"/>
              </a:rPr>
              <a:t>G</a:t>
            </a:r>
            <a:endParaRPr lang="en-US" sz="2400" dirty="0">
              <a:solidFill>
                <a:srgbClr val="FF0000"/>
              </a:solidFill>
              <a:latin typeface="Myriad Pro"/>
              <a:cs typeface="Myriad Pro"/>
            </a:endParaRPr>
          </a:p>
        </p:txBody>
      </p:sp>
      <p:cxnSp>
        <p:nvCxnSpPr>
          <p:cNvPr id="52" name="Straight Connector 51"/>
          <p:cNvCxnSpPr/>
          <p:nvPr/>
        </p:nvCxnSpPr>
        <p:spPr>
          <a:xfrm flipH="1" flipV="1">
            <a:off x="1377566" y="4085178"/>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H="1" flipV="1">
            <a:off x="1858672" y="40881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H="1" flipV="1">
            <a:off x="2291966" y="4088856"/>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H="1" flipV="1">
            <a:off x="2773072" y="4091778"/>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flipH="1" flipV="1">
            <a:off x="3307966" y="40881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H="1" flipV="1">
            <a:off x="3789072" y="409102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flipV="1">
            <a:off x="4222366" y="4091778"/>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H="1" flipV="1">
            <a:off x="4703472" y="40947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flipV="1">
            <a:off x="5148719" y="409102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H="1" flipV="1">
            <a:off x="5629825" y="409394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flipV="1">
            <a:off x="6063119" y="4094700"/>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H="1" flipV="1">
            <a:off x="6544225" y="4097622"/>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flipV="1">
            <a:off x="7094060" y="4093944"/>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7575166" y="4096866"/>
            <a:ext cx="1" cy="27340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nvGrpSpPr>
          <p:cNvPr id="73" name="Group 72"/>
          <p:cNvGrpSpPr/>
          <p:nvPr/>
        </p:nvGrpSpPr>
        <p:grpSpPr>
          <a:xfrm>
            <a:off x="1422385" y="1417295"/>
            <a:ext cx="4595916" cy="1887991"/>
            <a:chOff x="1422385" y="1417295"/>
            <a:chExt cx="4595916" cy="1887991"/>
          </a:xfrm>
        </p:grpSpPr>
        <p:sp>
          <p:nvSpPr>
            <p:cNvPr id="66" name="Rectangle 65"/>
            <p:cNvSpPr/>
            <p:nvPr/>
          </p:nvSpPr>
          <p:spPr>
            <a:xfrm>
              <a:off x="1556871" y="2248693"/>
              <a:ext cx="1470201" cy="104205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7" name="Rectangle 66"/>
            <p:cNvSpPr/>
            <p:nvPr/>
          </p:nvSpPr>
          <p:spPr>
            <a:xfrm>
              <a:off x="4434540" y="2263232"/>
              <a:ext cx="1470201" cy="1042054"/>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8" name="TextBox 67"/>
            <p:cNvSpPr txBox="1"/>
            <p:nvPr/>
          </p:nvSpPr>
          <p:spPr>
            <a:xfrm>
              <a:off x="1422385" y="1417295"/>
              <a:ext cx="1709281" cy="830997"/>
            </a:xfrm>
            <a:prstGeom prst="rect">
              <a:avLst/>
            </a:prstGeom>
            <a:noFill/>
          </p:spPr>
          <p:txBody>
            <a:bodyPr wrap="square" rtlCol="0">
              <a:spAutoFit/>
            </a:bodyPr>
            <a:lstStyle/>
            <a:p>
              <a:pPr algn="ctr"/>
              <a:r>
                <a:rPr lang="en-US" sz="2400" dirty="0" smtClean="0">
                  <a:latin typeface="Myriad Pro"/>
                  <a:cs typeface="Myriad Pro"/>
                </a:rPr>
                <a:t>Translation</a:t>
              </a:r>
            </a:p>
            <a:p>
              <a:pPr algn="ctr"/>
              <a:r>
                <a:rPr lang="en-US" sz="2400" dirty="0" smtClean="0">
                  <a:latin typeface="Myriad Pro"/>
                  <a:cs typeface="Myriad Pro"/>
                </a:rPr>
                <a:t>start site</a:t>
              </a:r>
              <a:endParaRPr lang="en-US" sz="2400" dirty="0">
                <a:latin typeface="Myriad Pro"/>
                <a:cs typeface="Myriad Pro"/>
              </a:endParaRPr>
            </a:p>
          </p:txBody>
        </p:sp>
        <p:sp>
          <p:nvSpPr>
            <p:cNvPr id="69" name="TextBox 68"/>
            <p:cNvSpPr txBox="1"/>
            <p:nvPr/>
          </p:nvSpPr>
          <p:spPr>
            <a:xfrm>
              <a:off x="4309020" y="1417295"/>
              <a:ext cx="1709281" cy="830997"/>
            </a:xfrm>
            <a:prstGeom prst="rect">
              <a:avLst/>
            </a:prstGeom>
            <a:noFill/>
          </p:spPr>
          <p:txBody>
            <a:bodyPr wrap="square" rtlCol="0">
              <a:spAutoFit/>
            </a:bodyPr>
            <a:lstStyle/>
            <a:p>
              <a:pPr algn="ctr"/>
              <a:r>
                <a:rPr lang="en-US" sz="2400" dirty="0" smtClean="0">
                  <a:latin typeface="Myriad Pro"/>
                  <a:cs typeface="Myriad Pro"/>
                </a:rPr>
                <a:t>Translation</a:t>
              </a:r>
            </a:p>
            <a:p>
              <a:pPr algn="ctr"/>
              <a:r>
                <a:rPr lang="en-US" sz="2400" dirty="0" smtClean="0">
                  <a:latin typeface="Myriad Pro"/>
                  <a:cs typeface="Myriad Pro"/>
                </a:rPr>
                <a:t>stop site</a:t>
              </a:r>
              <a:endParaRPr lang="en-US" sz="2400" dirty="0">
                <a:latin typeface="Myriad Pro"/>
                <a:cs typeface="Myriad Pro"/>
              </a:endParaRPr>
            </a:p>
          </p:txBody>
        </p:sp>
      </p:grpSp>
      <p:cxnSp>
        <p:nvCxnSpPr>
          <p:cNvPr id="71" name="Straight Arrow Connector 70"/>
          <p:cNvCxnSpPr/>
          <p:nvPr/>
        </p:nvCxnSpPr>
        <p:spPr>
          <a:xfrm>
            <a:off x="794868" y="5558118"/>
            <a:ext cx="762000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2623661" y="5783107"/>
            <a:ext cx="3905632" cy="830997"/>
          </a:xfrm>
          <a:prstGeom prst="rect">
            <a:avLst/>
          </a:prstGeom>
          <a:noFill/>
        </p:spPr>
        <p:txBody>
          <a:bodyPr wrap="square" rtlCol="0">
            <a:spAutoFit/>
          </a:bodyPr>
          <a:lstStyle/>
          <a:p>
            <a:pPr algn="ctr"/>
            <a:r>
              <a:rPr lang="en-US" sz="2400" dirty="0" smtClean="0">
                <a:latin typeface="Myriad Pro"/>
                <a:cs typeface="Myriad Pro"/>
              </a:rPr>
              <a:t>Direction of translation</a:t>
            </a:r>
          </a:p>
          <a:p>
            <a:pPr algn="ctr"/>
            <a:r>
              <a:rPr lang="en-US" sz="2400" dirty="0" smtClean="0">
                <a:latin typeface="Myriad Pro"/>
                <a:cs typeface="Myriad Pro"/>
              </a:rPr>
              <a:t>(also 5’ </a:t>
            </a:r>
            <a:r>
              <a:rPr lang="en-US" sz="2400" dirty="0" smtClean="0">
                <a:latin typeface="Myriad Pro"/>
                <a:cs typeface="Myriad Pro"/>
                <a:sym typeface="Wingdings"/>
              </a:rPr>
              <a:t> 3’)</a:t>
            </a:r>
            <a:endParaRPr lang="en-US" sz="2400" dirty="0">
              <a:latin typeface="Myriad Pro"/>
              <a:cs typeface="Myriad Pro"/>
            </a:endParaRPr>
          </a:p>
        </p:txBody>
      </p:sp>
    </p:spTree>
    <p:extLst>
      <p:ext uri="{BB962C8B-B14F-4D97-AF65-F5344CB8AC3E}">
        <p14:creationId xmlns:p14="http://schemas.microsoft.com/office/powerpoint/2010/main" val="25934308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63426"/>
            <a:ext cx="8229600" cy="1143000"/>
          </a:xfrm>
        </p:spPr>
        <p:txBody>
          <a:bodyPr>
            <a:normAutofit fontScale="90000"/>
          </a:bodyPr>
          <a:lstStyle/>
          <a:p>
            <a:r>
              <a:rPr lang="en-US" dirty="0" smtClean="0">
                <a:latin typeface="Myriad Pro"/>
                <a:cs typeface="Myriad Pro"/>
              </a:rPr>
              <a:t>Why is it important to position RNA polymerase properly?</a:t>
            </a:r>
            <a:endParaRPr lang="en-US" dirty="0">
              <a:latin typeface="Myriad Pro"/>
              <a:cs typeface="Myriad Pro"/>
            </a:endParaRPr>
          </a:p>
        </p:txBody>
      </p:sp>
      <p:sp>
        <p:nvSpPr>
          <p:cNvPr id="3" name="Content Placeholder 2"/>
          <p:cNvSpPr>
            <a:spLocks noGrp="1"/>
          </p:cNvSpPr>
          <p:nvPr>
            <p:ph idx="1"/>
          </p:nvPr>
        </p:nvSpPr>
        <p:spPr>
          <a:xfrm>
            <a:off x="457200" y="2572871"/>
            <a:ext cx="8229600" cy="3089834"/>
          </a:xfrm>
        </p:spPr>
        <p:txBody>
          <a:bodyPr>
            <a:normAutofit lnSpcReduction="10000"/>
          </a:bodyPr>
          <a:lstStyle/>
          <a:p>
            <a:pPr marL="0" indent="0">
              <a:buNone/>
            </a:pPr>
            <a:r>
              <a:rPr lang="en-US" dirty="0" smtClean="0"/>
              <a:t>In addition to orientation, the exact position of initiation matters.</a:t>
            </a:r>
          </a:p>
          <a:p>
            <a:r>
              <a:rPr lang="en-US" dirty="0" smtClean="0"/>
              <a:t>Beginning too early could add an unintended translation start site to the mRNA.</a:t>
            </a:r>
          </a:p>
          <a:p>
            <a:r>
              <a:rPr lang="en-US" dirty="0" smtClean="0"/>
              <a:t>Beginning too late could exclude the intended translation start site from the mRNA.</a:t>
            </a:r>
            <a:endParaRPr lang="en-US" dirty="0"/>
          </a:p>
        </p:txBody>
      </p:sp>
    </p:spTree>
    <p:extLst>
      <p:ext uri="{BB962C8B-B14F-4D97-AF65-F5344CB8AC3E}">
        <p14:creationId xmlns:p14="http://schemas.microsoft.com/office/powerpoint/2010/main" val="179547927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logistical issues</a:t>
            </a:r>
            <a:endParaRPr lang="en-US" dirty="0"/>
          </a:p>
        </p:txBody>
      </p:sp>
      <p:sp>
        <p:nvSpPr>
          <p:cNvPr id="3" name="Content Placeholder 2"/>
          <p:cNvSpPr>
            <a:spLocks noGrp="1"/>
          </p:cNvSpPr>
          <p:nvPr>
            <p:ph idx="1"/>
          </p:nvPr>
        </p:nvSpPr>
        <p:spPr/>
        <p:txBody>
          <a:bodyPr/>
          <a:lstStyle/>
          <a:p>
            <a:r>
              <a:rPr lang="en-US" dirty="0" smtClean="0"/>
              <a:t>First two lecture recordings from week one now available</a:t>
            </a:r>
          </a:p>
          <a:p>
            <a:r>
              <a:rPr lang="en-US" dirty="0" smtClean="0"/>
              <a:t>Paper discussion time to be set Wednesday</a:t>
            </a:r>
          </a:p>
          <a:p>
            <a:pPr lvl="1"/>
            <a:r>
              <a:rPr lang="en-US" dirty="0" smtClean="0"/>
              <a:t>First meeting next week</a:t>
            </a:r>
          </a:p>
          <a:p>
            <a:r>
              <a:rPr lang="en-US" dirty="0" smtClean="0"/>
              <a:t>Problem set 1 to be posted by Tuesday</a:t>
            </a:r>
          </a:p>
          <a:p>
            <a:pPr lvl="1"/>
            <a:r>
              <a:rPr lang="en-US" dirty="0" smtClean="0"/>
              <a:t>due at 1 PM next Monday</a:t>
            </a:r>
            <a:endParaRPr lang="en-US" dirty="0"/>
          </a:p>
        </p:txBody>
      </p:sp>
    </p:spTree>
    <p:extLst>
      <p:ext uri="{BB962C8B-B14F-4D97-AF65-F5344CB8AC3E}">
        <p14:creationId xmlns:p14="http://schemas.microsoft.com/office/powerpoint/2010/main" val="427115121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921715"/>
          </a:xfrm>
        </p:spPr>
        <p:txBody>
          <a:bodyPr>
            <a:normAutofit fontScale="90000"/>
          </a:bodyPr>
          <a:lstStyle/>
          <a:p>
            <a:r>
              <a:rPr lang="en-US" dirty="0" smtClean="0">
                <a:latin typeface="Myriad Pro"/>
                <a:cs typeface="Myriad Pro"/>
              </a:rPr>
              <a:t>Transcription initiation requires recruiting RNA polymerase to the appropriate start site </a:t>
            </a:r>
            <a:endParaRPr lang="en-US" dirty="0">
              <a:latin typeface="Myriad Pro"/>
              <a:cs typeface="Myriad Pro"/>
            </a:endParaRPr>
          </a:p>
        </p:txBody>
      </p:sp>
      <p:sp>
        <p:nvSpPr>
          <p:cNvPr id="27" name="Rectangle 26"/>
          <p:cNvSpPr/>
          <p:nvPr/>
        </p:nvSpPr>
        <p:spPr>
          <a:xfrm>
            <a:off x="2958362" y="3607689"/>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194233" y="3607689"/>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194233" y="3775029"/>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2799987" y="3937907"/>
            <a:ext cx="3899647" cy="461665"/>
          </a:xfrm>
          <a:prstGeom prst="rect">
            <a:avLst/>
          </a:prstGeom>
          <a:noFill/>
        </p:spPr>
        <p:txBody>
          <a:bodyPr wrap="square" rtlCol="0">
            <a:spAutoFit/>
          </a:bodyPr>
          <a:lstStyle/>
          <a:p>
            <a:pPr algn="ctr"/>
            <a:r>
              <a:rPr lang="en-US" sz="2400" dirty="0" smtClean="0">
                <a:solidFill>
                  <a:srgbClr val="FF0000"/>
                </a:solidFill>
                <a:latin typeface="Myriad Pro"/>
                <a:cs typeface="Myriad Pro"/>
              </a:rPr>
              <a:t>What we want to transcribe</a:t>
            </a:r>
            <a:endParaRPr lang="en-US" sz="2400" dirty="0">
              <a:solidFill>
                <a:srgbClr val="FF0000"/>
              </a:solidFill>
              <a:latin typeface="Myriad Pro"/>
              <a:cs typeface="Myriad Pro"/>
            </a:endParaRPr>
          </a:p>
        </p:txBody>
      </p:sp>
      <p:sp>
        <p:nvSpPr>
          <p:cNvPr id="31" name="Left Brace 30"/>
          <p:cNvSpPr/>
          <p:nvPr/>
        </p:nvSpPr>
        <p:spPr>
          <a:xfrm rot="5400000">
            <a:off x="4696021" y="1932784"/>
            <a:ext cx="188257" cy="2611717"/>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p:cNvSpPr txBox="1"/>
          <p:nvPr/>
        </p:nvSpPr>
        <p:spPr>
          <a:xfrm>
            <a:off x="3182477" y="2560035"/>
            <a:ext cx="3242236" cy="461665"/>
          </a:xfrm>
          <a:prstGeom prst="rect">
            <a:avLst/>
          </a:prstGeom>
          <a:noFill/>
        </p:spPr>
        <p:txBody>
          <a:bodyPr wrap="square" rtlCol="0">
            <a:spAutoFit/>
          </a:bodyPr>
          <a:lstStyle/>
          <a:p>
            <a:pPr algn="ctr"/>
            <a:r>
              <a:rPr lang="en-US" sz="2400" dirty="0" smtClean="0">
                <a:latin typeface="Myriad Pro"/>
                <a:cs typeface="Myriad Pro"/>
              </a:rPr>
              <a:t>Codes for the protein</a:t>
            </a:r>
            <a:endParaRPr lang="en-US" sz="2400" dirty="0">
              <a:latin typeface="Myriad Pro"/>
              <a:cs typeface="Myriad Pro"/>
            </a:endParaRPr>
          </a:p>
        </p:txBody>
      </p:sp>
      <p:sp>
        <p:nvSpPr>
          <p:cNvPr id="33" name="TextBox 32"/>
          <p:cNvSpPr txBox="1"/>
          <p:nvPr/>
        </p:nvSpPr>
        <p:spPr>
          <a:xfrm>
            <a:off x="3364758" y="3304401"/>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34" name="TextBox 33"/>
          <p:cNvSpPr txBox="1"/>
          <p:nvPr/>
        </p:nvSpPr>
        <p:spPr>
          <a:xfrm>
            <a:off x="5053108" y="3299017"/>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grpSp>
        <p:nvGrpSpPr>
          <p:cNvPr id="35" name="Group 34"/>
          <p:cNvGrpSpPr/>
          <p:nvPr/>
        </p:nvGrpSpPr>
        <p:grpSpPr>
          <a:xfrm>
            <a:off x="-71711" y="2637213"/>
            <a:ext cx="3242236" cy="671655"/>
            <a:chOff x="137463" y="2256815"/>
            <a:chExt cx="3242236" cy="671655"/>
          </a:xfrm>
        </p:grpSpPr>
        <p:cxnSp>
          <p:nvCxnSpPr>
            <p:cNvPr id="36" name="Straight Arrow Connector 35"/>
            <p:cNvCxnSpPr/>
            <p:nvPr/>
          </p:nvCxnSpPr>
          <p:spPr>
            <a:xfrm>
              <a:off x="2743160" y="2664622"/>
              <a:ext cx="191296" cy="26384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137463" y="2256815"/>
              <a:ext cx="3242236" cy="461665"/>
            </a:xfrm>
            <a:prstGeom prst="rect">
              <a:avLst/>
            </a:prstGeom>
            <a:noFill/>
          </p:spPr>
          <p:txBody>
            <a:bodyPr wrap="square" rtlCol="0">
              <a:spAutoFit/>
            </a:bodyPr>
            <a:lstStyle/>
            <a:p>
              <a:pPr algn="ctr"/>
              <a:r>
                <a:rPr lang="en-US" sz="2400" dirty="0" smtClean="0">
                  <a:latin typeface="Myriad Pro"/>
                  <a:cs typeface="Myriad Pro"/>
                </a:rPr>
                <a:t>The “promoter”</a:t>
              </a:r>
              <a:endParaRPr lang="en-US" sz="2400" dirty="0">
                <a:latin typeface="Myriad Pro"/>
                <a:cs typeface="Myriad Pro"/>
              </a:endParaRPr>
            </a:p>
          </p:txBody>
        </p:sp>
      </p:grpSp>
      <p:grpSp>
        <p:nvGrpSpPr>
          <p:cNvPr id="38" name="Group 37"/>
          <p:cNvGrpSpPr/>
          <p:nvPr/>
        </p:nvGrpSpPr>
        <p:grpSpPr>
          <a:xfrm>
            <a:off x="611090" y="3937907"/>
            <a:ext cx="3242236" cy="2565529"/>
            <a:chOff x="611090" y="3303512"/>
            <a:chExt cx="3242236" cy="2565529"/>
          </a:xfrm>
        </p:grpSpPr>
        <p:grpSp>
          <p:nvGrpSpPr>
            <p:cNvPr id="39" name="Group 38"/>
            <p:cNvGrpSpPr/>
            <p:nvPr/>
          </p:nvGrpSpPr>
          <p:grpSpPr>
            <a:xfrm>
              <a:off x="611090" y="4782691"/>
              <a:ext cx="3242236" cy="1086350"/>
              <a:chOff x="670854" y="4947042"/>
              <a:chExt cx="3242236" cy="1086350"/>
            </a:xfrm>
          </p:grpSpPr>
          <p:sp>
            <p:nvSpPr>
              <p:cNvPr id="41" name="Oval 40"/>
              <p:cNvSpPr/>
              <p:nvPr/>
            </p:nvSpPr>
            <p:spPr>
              <a:xfrm>
                <a:off x="1798919" y="4947042"/>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2034994" y="5195354"/>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670854" y="5571727"/>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cxnSp>
          <p:nvCxnSpPr>
            <p:cNvPr id="40" name="Straight Arrow Connector 39"/>
            <p:cNvCxnSpPr/>
            <p:nvPr/>
          </p:nvCxnSpPr>
          <p:spPr>
            <a:xfrm flipV="1">
              <a:off x="2315882" y="3303512"/>
              <a:ext cx="484105" cy="1313312"/>
            </a:xfrm>
            <a:prstGeom prst="straightConnector1">
              <a:avLst/>
            </a:prstGeom>
            <a:ln>
              <a:solidFill>
                <a:srgbClr val="000000"/>
              </a:solidFill>
              <a:headEnd type="arrow"/>
              <a:tailEnd type="arrow"/>
            </a:ln>
          </p:spPr>
          <p:style>
            <a:lnRef idx="2">
              <a:schemeClr val="accent1"/>
            </a:lnRef>
            <a:fillRef idx="0">
              <a:schemeClr val="accent1"/>
            </a:fillRef>
            <a:effectRef idx="1">
              <a:schemeClr val="accent1"/>
            </a:effectRef>
            <a:fontRef idx="minor">
              <a:schemeClr val="tx1"/>
            </a:fontRef>
          </p:style>
        </p:cxnSp>
      </p:grpSp>
      <p:grpSp>
        <p:nvGrpSpPr>
          <p:cNvPr id="44" name="Group 43"/>
          <p:cNvGrpSpPr/>
          <p:nvPr/>
        </p:nvGrpSpPr>
        <p:grpSpPr>
          <a:xfrm>
            <a:off x="2949397" y="3332771"/>
            <a:ext cx="248021" cy="274917"/>
            <a:chOff x="2949397" y="2698376"/>
            <a:chExt cx="248021" cy="274917"/>
          </a:xfrm>
        </p:grpSpPr>
        <p:cxnSp>
          <p:nvCxnSpPr>
            <p:cNvPr id="45" name="Straight Connector 4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4245910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Transcription factors help position RNA polymerase</a:t>
            </a:r>
            <a:endParaRPr lang="en-US" dirty="0">
              <a:latin typeface="Myriad Pro"/>
              <a:cs typeface="Myriad Pro"/>
            </a:endParaRPr>
          </a:p>
        </p:txBody>
      </p:sp>
      <p:grpSp>
        <p:nvGrpSpPr>
          <p:cNvPr id="19" name="Group 18"/>
          <p:cNvGrpSpPr/>
          <p:nvPr/>
        </p:nvGrpSpPr>
        <p:grpSpPr>
          <a:xfrm>
            <a:off x="695168" y="2933599"/>
            <a:ext cx="7769110" cy="2665209"/>
            <a:chOff x="917690" y="4192791"/>
            <a:chExt cx="7769110" cy="2665209"/>
          </a:xfrm>
        </p:grpSpPr>
        <p:pic>
          <p:nvPicPr>
            <p:cNvPr id="20" name="Picture 19"/>
            <p:cNvPicPr>
              <a:picLocks noChangeAspect="1"/>
            </p:cNvPicPr>
            <p:nvPr/>
          </p:nvPicPr>
          <p:blipFill>
            <a:blip r:embed="rId3"/>
            <a:stretch>
              <a:fillRect/>
            </a:stretch>
          </p:blipFill>
          <p:spPr>
            <a:xfrm rot="5400000">
              <a:off x="1542816" y="3567665"/>
              <a:ext cx="2665209" cy="3915461"/>
            </a:xfrm>
            <a:prstGeom prst="rect">
              <a:avLst/>
            </a:prstGeom>
          </p:spPr>
        </p:pic>
        <p:sp>
          <p:nvSpPr>
            <p:cNvPr id="21" name="TextBox 20"/>
            <p:cNvSpPr txBox="1"/>
            <p:nvPr/>
          </p:nvSpPr>
          <p:spPr>
            <a:xfrm>
              <a:off x="4978401" y="5087930"/>
              <a:ext cx="3708399" cy="830997"/>
            </a:xfrm>
            <a:prstGeom prst="rect">
              <a:avLst/>
            </a:prstGeom>
            <a:noFill/>
          </p:spPr>
          <p:txBody>
            <a:bodyPr wrap="square" rtlCol="0">
              <a:spAutoFit/>
            </a:bodyPr>
            <a:lstStyle/>
            <a:p>
              <a:pPr algn="ctr"/>
              <a:r>
                <a:rPr lang="en-US" sz="2400" dirty="0" smtClean="0">
                  <a:latin typeface="Courier"/>
                  <a:cs typeface="Courier"/>
                </a:rPr>
                <a:t>TACCTCTGGCGGTGATA</a:t>
              </a:r>
            </a:p>
            <a:p>
              <a:pPr algn="ctr"/>
              <a:r>
                <a:rPr lang="en-US" sz="2400" dirty="0" smtClean="0">
                  <a:latin typeface="Courier"/>
                  <a:cs typeface="Courier"/>
                </a:rPr>
                <a:t>ATGGAGACCGCCACTAT</a:t>
              </a:r>
              <a:endParaRPr lang="en-US" sz="2400" dirty="0">
                <a:latin typeface="Courier"/>
                <a:cs typeface="Courier"/>
              </a:endParaRPr>
            </a:p>
          </p:txBody>
        </p:sp>
      </p:grpSp>
      <p:sp>
        <p:nvSpPr>
          <p:cNvPr id="3" name="Rectangle 2"/>
          <p:cNvSpPr/>
          <p:nvPr/>
        </p:nvSpPr>
        <p:spPr>
          <a:xfrm>
            <a:off x="1001059" y="3981944"/>
            <a:ext cx="3227294" cy="844299"/>
          </a:xfrm>
          <a:prstGeom prst="rect">
            <a:avLst/>
          </a:prstGeom>
          <a:solidFill>
            <a:srgbClr val="FFFF00">
              <a:alpha val="16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827525" y="5613749"/>
            <a:ext cx="3708399" cy="830997"/>
          </a:xfrm>
          <a:prstGeom prst="rect">
            <a:avLst/>
          </a:prstGeom>
          <a:noFill/>
        </p:spPr>
        <p:txBody>
          <a:bodyPr wrap="square" rtlCol="0">
            <a:spAutoFit/>
          </a:bodyPr>
          <a:lstStyle/>
          <a:p>
            <a:pPr algn="ctr"/>
            <a:r>
              <a:rPr lang="en-US" sz="2400" dirty="0" smtClean="0">
                <a:latin typeface="Myriad Pro"/>
                <a:cs typeface="Myriad Pro"/>
              </a:rPr>
              <a:t>One end binds a specific DNA sequence</a:t>
            </a:r>
            <a:endParaRPr lang="en-US" sz="2400" dirty="0">
              <a:latin typeface="Myriad Pro"/>
              <a:cs typeface="Myriad Pro"/>
            </a:endParaRPr>
          </a:p>
        </p:txBody>
      </p:sp>
    </p:spTree>
    <p:extLst>
      <p:ext uri="{BB962C8B-B14F-4D97-AF65-F5344CB8AC3E}">
        <p14:creationId xmlns:p14="http://schemas.microsoft.com/office/powerpoint/2010/main" val="29696729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Transcription factors help position RNA polymerase</a:t>
            </a:r>
            <a:endParaRPr lang="en-US" dirty="0">
              <a:latin typeface="Myriad Pro"/>
              <a:cs typeface="Myriad Pro"/>
            </a:endParaRPr>
          </a:p>
        </p:txBody>
      </p:sp>
      <p:grpSp>
        <p:nvGrpSpPr>
          <p:cNvPr id="19" name="Group 18"/>
          <p:cNvGrpSpPr/>
          <p:nvPr/>
        </p:nvGrpSpPr>
        <p:grpSpPr>
          <a:xfrm>
            <a:off x="695168" y="2933599"/>
            <a:ext cx="7769110" cy="2665209"/>
            <a:chOff x="917690" y="4192791"/>
            <a:chExt cx="7769110" cy="2665209"/>
          </a:xfrm>
        </p:grpSpPr>
        <p:pic>
          <p:nvPicPr>
            <p:cNvPr id="20" name="Picture 19"/>
            <p:cNvPicPr>
              <a:picLocks noChangeAspect="1"/>
            </p:cNvPicPr>
            <p:nvPr/>
          </p:nvPicPr>
          <p:blipFill>
            <a:blip r:embed="rId3"/>
            <a:stretch>
              <a:fillRect/>
            </a:stretch>
          </p:blipFill>
          <p:spPr>
            <a:xfrm rot="5400000">
              <a:off x="1542816" y="3567665"/>
              <a:ext cx="2665209" cy="3915461"/>
            </a:xfrm>
            <a:prstGeom prst="rect">
              <a:avLst/>
            </a:prstGeom>
          </p:spPr>
        </p:pic>
        <p:sp>
          <p:nvSpPr>
            <p:cNvPr id="21" name="TextBox 20"/>
            <p:cNvSpPr txBox="1"/>
            <p:nvPr/>
          </p:nvSpPr>
          <p:spPr>
            <a:xfrm>
              <a:off x="4978401" y="5087930"/>
              <a:ext cx="3708399" cy="830997"/>
            </a:xfrm>
            <a:prstGeom prst="rect">
              <a:avLst/>
            </a:prstGeom>
            <a:noFill/>
          </p:spPr>
          <p:txBody>
            <a:bodyPr wrap="square" rtlCol="0">
              <a:spAutoFit/>
            </a:bodyPr>
            <a:lstStyle/>
            <a:p>
              <a:pPr algn="ctr"/>
              <a:r>
                <a:rPr lang="en-US" sz="2400" dirty="0" smtClean="0">
                  <a:latin typeface="Courier"/>
                  <a:cs typeface="Courier"/>
                </a:rPr>
                <a:t>TACCTCTGGCGGTGATA</a:t>
              </a:r>
            </a:p>
            <a:p>
              <a:pPr algn="ctr"/>
              <a:r>
                <a:rPr lang="en-US" sz="2400" dirty="0" smtClean="0">
                  <a:latin typeface="Courier"/>
                  <a:cs typeface="Courier"/>
                </a:rPr>
                <a:t>ATGGAGACCGCCACTAT</a:t>
              </a:r>
              <a:endParaRPr lang="en-US" sz="2400" dirty="0">
                <a:latin typeface="Courier"/>
                <a:cs typeface="Courier"/>
              </a:endParaRPr>
            </a:p>
          </p:txBody>
        </p:sp>
      </p:grpSp>
      <p:sp>
        <p:nvSpPr>
          <p:cNvPr id="3" name="Rectangle 2"/>
          <p:cNvSpPr/>
          <p:nvPr/>
        </p:nvSpPr>
        <p:spPr>
          <a:xfrm>
            <a:off x="1001059" y="2861354"/>
            <a:ext cx="3227294" cy="844299"/>
          </a:xfrm>
          <a:prstGeom prst="rect">
            <a:avLst/>
          </a:prstGeom>
          <a:solidFill>
            <a:srgbClr val="FFFF00">
              <a:alpha val="16000"/>
            </a:srgb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1" name="TextBox 40"/>
          <p:cNvSpPr txBox="1"/>
          <p:nvPr/>
        </p:nvSpPr>
        <p:spPr>
          <a:xfrm>
            <a:off x="737879" y="2030357"/>
            <a:ext cx="3708399" cy="830997"/>
          </a:xfrm>
          <a:prstGeom prst="rect">
            <a:avLst/>
          </a:prstGeom>
          <a:noFill/>
        </p:spPr>
        <p:txBody>
          <a:bodyPr wrap="square" rtlCol="0">
            <a:spAutoFit/>
          </a:bodyPr>
          <a:lstStyle/>
          <a:p>
            <a:pPr algn="ctr"/>
            <a:r>
              <a:rPr lang="en-US" sz="2400" dirty="0" smtClean="0">
                <a:latin typeface="Myriad Pro"/>
                <a:cs typeface="Myriad Pro"/>
              </a:rPr>
              <a:t>The other can interact with</a:t>
            </a:r>
          </a:p>
          <a:p>
            <a:pPr algn="ctr"/>
            <a:r>
              <a:rPr lang="en-US" sz="2400" dirty="0" smtClean="0">
                <a:latin typeface="Myriad Pro"/>
                <a:cs typeface="Myriad Pro"/>
              </a:rPr>
              <a:t>RNA polymerase</a:t>
            </a:r>
            <a:r>
              <a:rPr lang="en-US" sz="2400" dirty="0" smtClean="0">
                <a:latin typeface="Myriad Pro"/>
                <a:cs typeface="Myriad Pro"/>
              </a:rPr>
              <a:t> </a:t>
            </a:r>
            <a:endParaRPr lang="en-US" sz="2400" dirty="0">
              <a:latin typeface="Myriad Pro"/>
              <a:cs typeface="Myriad Pro"/>
            </a:endParaRPr>
          </a:p>
        </p:txBody>
      </p:sp>
    </p:spTree>
    <p:extLst>
      <p:ext uri="{BB962C8B-B14F-4D97-AF65-F5344CB8AC3E}">
        <p14:creationId xmlns:p14="http://schemas.microsoft.com/office/powerpoint/2010/main" val="120212517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Transcription factors help position RNA polymerase</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94234" y="1603647"/>
            <a:ext cx="8710706" cy="461665"/>
          </a:xfrm>
          <a:prstGeom prst="rect">
            <a:avLst/>
          </a:prstGeom>
          <a:noFill/>
        </p:spPr>
        <p:txBody>
          <a:bodyPr wrap="square" rtlCol="0">
            <a:spAutoFit/>
          </a:bodyPr>
          <a:lstStyle/>
          <a:p>
            <a:pPr algn="ctr"/>
            <a:r>
              <a:rPr lang="en-US" sz="2400" dirty="0" smtClean="0">
                <a:latin typeface="Myriad Pro"/>
                <a:cs typeface="Myriad Pro"/>
              </a:rPr>
              <a:t>Transcription factors that bind RNA polymerase can help recruit it</a:t>
            </a:r>
            <a:endParaRPr lang="en-US" sz="2400" dirty="0">
              <a:latin typeface="Myriad Pro"/>
              <a:cs typeface="Myriad Pro"/>
            </a:endParaRPr>
          </a:p>
        </p:txBody>
      </p:sp>
      <p:sp>
        <p:nvSpPr>
          <p:cNvPr id="11" name="TextBox 10"/>
          <p:cNvSpPr txBox="1"/>
          <p:nvPr/>
        </p:nvSpPr>
        <p:spPr>
          <a:xfrm>
            <a:off x="3364758" y="2670006"/>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12" name="TextBox 11"/>
          <p:cNvSpPr txBox="1"/>
          <p:nvPr/>
        </p:nvSpPr>
        <p:spPr>
          <a:xfrm>
            <a:off x="5053108" y="2664622"/>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grpSp>
        <p:nvGrpSpPr>
          <p:cNvPr id="13" name="Group 12"/>
          <p:cNvGrpSpPr/>
          <p:nvPr/>
        </p:nvGrpSpPr>
        <p:grpSpPr>
          <a:xfrm>
            <a:off x="1194539" y="2227450"/>
            <a:ext cx="3242236" cy="1054109"/>
            <a:chOff x="8904939" y="2227450"/>
            <a:chExt cx="3242236" cy="1054109"/>
          </a:xfrm>
        </p:grpSpPr>
        <p:sp>
          <p:nvSpPr>
            <p:cNvPr id="14" name="Oval 13"/>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8904939" y="2227450"/>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sp>
        <p:nvSpPr>
          <p:cNvPr id="17" name="Block Arc 16"/>
          <p:cNvSpPr/>
          <p:nvPr/>
        </p:nvSpPr>
        <p:spPr>
          <a:xfrm rot="16200000">
            <a:off x="2188883" y="2704813"/>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457200" y="3361469"/>
            <a:ext cx="4099868" cy="461665"/>
          </a:xfrm>
          <a:prstGeom prst="rect">
            <a:avLst/>
          </a:prstGeom>
          <a:noFill/>
        </p:spPr>
        <p:txBody>
          <a:bodyPr wrap="square" rtlCol="0">
            <a:spAutoFit/>
          </a:bodyPr>
          <a:lstStyle/>
          <a:p>
            <a:r>
              <a:rPr lang="en-US" sz="2400" dirty="0" smtClean="0">
                <a:solidFill>
                  <a:srgbClr val="2EE800"/>
                </a:solidFill>
                <a:latin typeface="Myriad Pro"/>
                <a:cs typeface="Myriad Pro"/>
              </a:rPr>
              <a:t>Transcription </a:t>
            </a:r>
            <a:r>
              <a:rPr lang="en-US" sz="2400" dirty="0" smtClean="0">
                <a:solidFill>
                  <a:srgbClr val="2EE800"/>
                </a:solidFill>
                <a:latin typeface="Myriad Pro"/>
                <a:cs typeface="Myriad Pro"/>
              </a:rPr>
              <a:t>factor (activator)</a:t>
            </a:r>
            <a:endParaRPr lang="en-US" sz="2400" dirty="0">
              <a:solidFill>
                <a:srgbClr val="2EE800"/>
              </a:solidFill>
              <a:latin typeface="Myriad Pro"/>
              <a:cs typeface="Myriad Pro"/>
            </a:endParaRPr>
          </a:p>
        </p:txBody>
      </p:sp>
      <p:grpSp>
        <p:nvGrpSpPr>
          <p:cNvPr id="22" name="Group 21"/>
          <p:cNvGrpSpPr/>
          <p:nvPr/>
        </p:nvGrpSpPr>
        <p:grpSpPr>
          <a:xfrm>
            <a:off x="89645" y="3847812"/>
            <a:ext cx="8949767" cy="3011369"/>
            <a:chOff x="89645" y="3847812"/>
            <a:chExt cx="8949767" cy="3011369"/>
          </a:xfrm>
        </p:grpSpPr>
        <p:sp>
          <p:nvSpPr>
            <p:cNvPr id="23" name="TextBox 22"/>
            <p:cNvSpPr txBox="1"/>
            <p:nvPr/>
          </p:nvSpPr>
          <p:spPr>
            <a:xfrm>
              <a:off x="89645" y="3847812"/>
              <a:ext cx="8949767" cy="461665"/>
            </a:xfrm>
            <a:prstGeom prst="rect">
              <a:avLst/>
            </a:prstGeom>
            <a:noFill/>
          </p:spPr>
          <p:txBody>
            <a:bodyPr wrap="square" rtlCol="0">
              <a:spAutoFit/>
            </a:bodyPr>
            <a:lstStyle/>
            <a:p>
              <a:pPr algn="ctr"/>
              <a:r>
                <a:rPr lang="en-US" sz="2400" dirty="0" smtClean="0">
                  <a:latin typeface="Myriad Pro"/>
                  <a:cs typeface="Myriad Pro"/>
                </a:rPr>
                <a:t>Transcription factors can also prevent RNA polymerase from binding</a:t>
              </a:r>
              <a:endParaRPr lang="en-US" sz="2400" dirty="0">
                <a:latin typeface="Myriad Pro"/>
                <a:cs typeface="Myriad Pro"/>
              </a:endParaRPr>
            </a:p>
          </p:txBody>
        </p:sp>
        <p:sp>
          <p:nvSpPr>
            <p:cNvPr id="24" name="Rectangle 23"/>
            <p:cNvSpPr/>
            <p:nvPr/>
          </p:nvSpPr>
          <p:spPr>
            <a:xfrm>
              <a:off x="3076386" y="6009341"/>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312257" y="6009341"/>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2257" y="6176681"/>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3482782" y="5706053"/>
              <a:ext cx="1192310" cy="338554"/>
            </a:xfrm>
            <a:prstGeom prst="rect">
              <a:avLst/>
            </a:prstGeom>
            <a:noFill/>
          </p:spPr>
          <p:txBody>
            <a:bodyPr wrap="square" rtlCol="0">
              <a:spAutoFit/>
            </a:bodyPr>
            <a:lstStyle/>
            <a:p>
              <a:pPr algn="ctr"/>
              <a:r>
                <a:rPr lang="en-US" sz="1600" dirty="0" smtClean="0">
                  <a:latin typeface="Myriad Pro"/>
                  <a:cs typeface="Myriad Pro"/>
                </a:rPr>
                <a:t>Transl. Start</a:t>
              </a:r>
              <a:endParaRPr lang="en-US" sz="1600" dirty="0">
                <a:latin typeface="Myriad Pro"/>
                <a:cs typeface="Myriad Pro"/>
              </a:endParaRPr>
            </a:p>
          </p:txBody>
        </p:sp>
        <p:sp>
          <p:nvSpPr>
            <p:cNvPr id="28" name="TextBox 27"/>
            <p:cNvSpPr txBox="1"/>
            <p:nvPr/>
          </p:nvSpPr>
          <p:spPr>
            <a:xfrm>
              <a:off x="5171132" y="5700669"/>
              <a:ext cx="1192310" cy="338554"/>
            </a:xfrm>
            <a:prstGeom prst="rect">
              <a:avLst/>
            </a:prstGeom>
            <a:noFill/>
          </p:spPr>
          <p:txBody>
            <a:bodyPr wrap="square" rtlCol="0">
              <a:spAutoFit/>
            </a:bodyPr>
            <a:lstStyle/>
            <a:p>
              <a:pPr algn="ctr"/>
              <a:r>
                <a:rPr lang="en-US" sz="1600" dirty="0" smtClean="0">
                  <a:latin typeface="Myriad Pro"/>
                  <a:cs typeface="Myriad Pro"/>
                </a:rPr>
                <a:t>Transl. Stop</a:t>
              </a:r>
              <a:endParaRPr lang="en-US" sz="1600" dirty="0">
                <a:latin typeface="Myriad Pro"/>
                <a:cs typeface="Myriad Pro"/>
              </a:endParaRPr>
            </a:p>
          </p:txBody>
        </p:sp>
        <p:sp>
          <p:nvSpPr>
            <p:cNvPr id="29" name="Block Arc 28"/>
            <p:cNvSpPr/>
            <p:nvPr/>
          </p:nvSpPr>
          <p:spPr>
            <a:xfrm rot="16200000">
              <a:off x="2602746" y="5740860"/>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TextBox 29"/>
            <p:cNvSpPr txBox="1"/>
            <p:nvPr/>
          </p:nvSpPr>
          <p:spPr>
            <a:xfrm>
              <a:off x="865074" y="6397516"/>
              <a:ext cx="4306058" cy="461665"/>
            </a:xfrm>
            <a:prstGeom prst="rect">
              <a:avLst/>
            </a:prstGeom>
            <a:noFill/>
          </p:spPr>
          <p:txBody>
            <a:bodyPr wrap="square" rtlCol="0">
              <a:spAutoFit/>
            </a:bodyPr>
            <a:lstStyle/>
            <a:p>
              <a:r>
                <a:rPr lang="en-US" sz="2400" dirty="0" smtClean="0">
                  <a:solidFill>
                    <a:schemeClr val="accent4"/>
                  </a:solidFill>
                  <a:latin typeface="Myriad Pro"/>
                  <a:cs typeface="Myriad Pro"/>
                </a:rPr>
                <a:t>Transcription </a:t>
              </a:r>
              <a:r>
                <a:rPr lang="en-US" sz="2400" dirty="0" smtClean="0">
                  <a:solidFill>
                    <a:schemeClr val="accent4"/>
                  </a:solidFill>
                  <a:latin typeface="Myriad Pro"/>
                  <a:cs typeface="Myriad Pro"/>
                </a:rPr>
                <a:t>factor (repressor)</a:t>
              </a:r>
              <a:endParaRPr lang="en-US" sz="2400" dirty="0">
                <a:solidFill>
                  <a:schemeClr val="accent4"/>
                </a:solidFill>
                <a:latin typeface="Myriad Pro"/>
                <a:cs typeface="Myriad Pro"/>
              </a:endParaRPr>
            </a:p>
          </p:txBody>
        </p:sp>
      </p:grpSp>
      <p:grpSp>
        <p:nvGrpSpPr>
          <p:cNvPr id="31" name="Group 30"/>
          <p:cNvGrpSpPr/>
          <p:nvPr/>
        </p:nvGrpSpPr>
        <p:grpSpPr>
          <a:xfrm>
            <a:off x="1220705" y="4601600"/>
            <a:ext cx="3454387" cy="1054246"/>
            <a:chOff x="1220705" y="4601600"/>
            <a:chExt cx="3454387" cy="1054246"/>
          </a:xfrm>
        </p:grpSpPr>
        <p:grpSp>
          <p:nvGrpSpPr>
            <p:cNvPr id="32" name="Group 31"/>
            <p:cNvGrpSpPr/>
            <p:nvPr/>
          </p:nvGrpSpPr>
          <p:grpSpPr>
            <a:xfrm>
              <a:off x="1220705" y="5157405"/>
              <a:ext cx="1001068" cy="498441"/>
              <a:chOff x="10033004" y="2783118"/>
              <a:chExt cx="1001068" cy="498441"/>
            </a:xfrm>
          </p:grpSpPr>
          <p:sp>
            <p:nvSpPr>
              <p:cNvPr id="36" name="Oval 35"/>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33" name="Cloud 32"/>
            <p:cNvSpPr/>
            <p:nvPr/>
          </p:nvSpPr>
          <p:spPr>
            <a:xfrm>
              <a:off x="2170968" y="4601600"/>
              <a:ext cx="864339" cy="567757"/>
            </a:xfrm>
            <a:prstGeom prst="cloud">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TextBox 33"/>
            <p:cNvSpPr txBox="1"/>
            <p:nvPr/>
          </p:nvSpPr>
          <p:spPr>
            <a:xfrm>
              <a:off x="2348008" y="4621035"/>
              <a:ext cx="2327084" cy="461665"/>
            </a:xfrm>
            <a:prstGeom prst="rect">
              <a:avLst/>
            </a:prstGeom>
            <a:noFill/>
          </p:spPr>
          <p:txBody>
            <a:bodyPr wrap="square" rtlCol="0">
              <a:spAutoFit/>
            </a:bodyPr>
            <a:lstStyle/>
            <a:p>
              <a:pPr algn="ctr"/>
              <a:endParaRPr lang="en-US" sz="2400" dirty="0">
                <a:latin typeface="Wingdings" charset="2"/>
                <a:cs typeface="Wingdings" charset="2"/>
              </a:endParaRPr>
            </a:p>
          </p:txBody>
        </p:sp>
        <p:sp>
          <p:nvSpPr>
            <p:cNvPr id="35" name="Cloud 34"/>
            <p:cNvSpPr/>
            <p:nvPr/>
          </p:nvSpPr>
          <p:spPr>
            <a:xfrm>
              <a:off x="1980481" y="4950934"/>
              <a:ext cx="155916" cy="146707"/>
            </a:xfrm>
            <a:prstGeom prst="cloud">
              <a:avLst/>
            </a:prstGeom>
            <a:solidFill>
              <a:schemeClr val="bg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089831" y="5720697"/>
            <a:ext cx="248021" cy="274917"/>
            <a:chOff x="2949397" y="2698376"/>
            <a:chExt cx="248021" cy="274917"/>
          </a:xfrm>
        </p:grpSpPr>
        <p:cxnSp>
          <p:nvCxnSpPr>
            <p:cNvPr id="39" name="Straight Connector 38"/>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1" name="Rectangle 40"/>
          <p:cNvSpPr/>
          <p:nvPr/>
        </p:nvSpPr>
        <p:spPr>
          <a:xfrm>
            <a:off x="2362963" y="4527806"/>
            <a:ext cx="793369" cy="707886"/>
          </a:xfrm>
          <a:prstGeom prst="rect">
            <a:avLst/>
          </a:prstGeom>
        </p:spPr>
        <p:txBody>
          <a:bodyPr wrap="square">
            <a:spAutoFit/>
          </a:bodyPr>
          <a:lstStyle/>
          <a:p>
            <a:r>
              <a:rPr lang="en-US" sz="4000" dirty="0">
                <a:latin typeface="Myriad Pro"/>
                <a:cs typeface="Myriad Pro"/>
              </a:rPr>
              <a:t>☹</a:t>
            </a:r>
          </a:p>
        </p:txBody>
      </p:sp>
    </p:spTree>
    <p:extLst>
      <p:ext uri="{BB962C8B-B14F-4D97-AF65-F5344CB8AC3E}">
        <p14:creationId xmlns:p14="http://schemas.microsoft.com/office/powerpoint/2010/main" val="315506407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11294" y="2973294"/>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1930" y="2973294"/>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RNA polymerase recruitment can be imagined as a logic function</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61360" y="2016466"/>
            <a:ext cx="4099868" cy="461665"/>
          </a:xfrm>
          <a:prstGeom prst="rect">
            <a:avLst/>
          </a:prstGeom>
          <a:noFill/>
        </p:spPr>
        <p:txBody>
          <a:bodyPr wrap="square" rtlCol="0">
            <a:spAutoFit/>
          </a:bodyPr>
          <a:lstStyle/>
          <a:p>
            <a:r>
              <a:rPr lang="en-US" sz="2400" dirty="0" smtClean="0">
                <a:solidFill>
                  <a:srgbClr val="2EE800"/>
                </a:solidFill>
                <a:latin typeface="Myriad Pro"/>
                <a:cs typeface="Myriad Pro"/>
              </a:rPr>
              <a:t>Binding site for activator</a:t>
            </a:r>
            <a:endParaRPr lang="en-US" sz="2400" dirty="0">
              <a:solidFill>
                <a:srgbClr val="2EE800"/>
              </a:solidFill>
              <a:latin typeface="Myriad Pro"/>
              <a:cs typeface="Myriad Pro"/>
            </a:endParaRPr>
          </a:p>
        </p:txBody>
      </p:sp>
      <p:sp>
        <p:nvSpPr>
          <p:cNvPr id="20" name="TextBox 19"/>
          <p:cNvSpPr txBox="1"/>
          <p:nvPr/>
        </p:nvSpPr>
        <p:spPr>
          <a:xfrm>
            <a:off x="194233" y="3570351"/>
            <a:ext cx="4099868" cy="461665"/>
          </a:xfrm>
          <a:prstGeom prst="rect">
            <a:avLst/>
          </a:prstGeom>
          <a:noFill/>
        </p:spPr>
        <p:txBody>
          <a:bodyPr wrap="square" rtlCol="0">
            <a:spAutoFit/>
          </a:bodyPr>
          <a:lstStyle/>
          <a:p>
            <a:r>
              <a:rPr lang="en-US" sz="2400" dirty="0" smtClean="0">
                <a:solidFill>
                  <a:schemeClr val="accent4"/>
                </a:solidFill>
                <a:latin typeface="Myriad Pro"/>
                <a:cs typeface="Myriad Pro"/>
              </a:rPr>
              <a:t>Binding site for repressor</a:t>
            </a:r>
            <a:endParaRPr lang="en-US" sz="2400" dirty="0">
              <a:solidFill>
                <a:schemeClr val="accent4"/>
              </a:solidFill>
              <a:latin typeface="Myriad Pro"/>
              <a:cs typeface="Myriad Pro"/>
            </a:endParaRPr>
          </a:p>
        </p:txBody>
      </p:sp>
      <p:cxnSp>
        <p:nvCxnSpPr>
          <p:cNvPr id="22" name="Straight Arrow Connector 21"/>
          <p:cNvCxnSpPr/>
          <p:nvPr/>
        </p:nvCxnSpPr>
        <p:spPr>
          <a:xfrm>
            <a:off x="1748118" y="2478131"/>
            <a:ext cx="0" cy="390575"/>
          </a:xfrm>
          <a:prstGeom prst="straightConnector1">
            <a:avLst/>
          </a:prstGeom>
          <a:ln>
            <a:solidFill>
              <a:srgbClr val="2EE800"/>
            </a:solidFill>
            <a:tailEnd type="arrow"/>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2468283" y="3289456"/>
            <a:ext cx="0" cy="340659"/>
          </a:xfrm>
          <a:prstGeom prst="straightConnector1">
            <a:avLst/>
          </a:prstGeom>
          <a:ln>
            <a:solidFill>
              <a:schemeClr val="accent4"/>
            </a:solidFill>
            <a:tailEnd type="arrow"/>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6" name="Straight Connector 25"/>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5423647" y="5304590"/>
            <a:ext cx="851647" cy="133033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7213726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11294" y="2973294"/>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1930" y="2973294"/>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RNA polymerase recruitment can be imagined as a logic function</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6" name="Straight Connector 25"/>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423647" y="5662704"/>
            <a:ext cx="851647" cy="106186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2198491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11294" y="2973294"/>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1930" y="2973294"/>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RNA polymerase recruitment can be imagined as a logic function</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12" name="Group 11"/>
          <p:cNvGrpSpPr/>
          <p:nvPr/>
        </p:nvGrpSpPr>
        <p:grpSpPr>
          <a:xfrm>
            <a:off x="779927" y="2259492"/>
            <a:ext cx="3242236" cy="1054109"/>
            <a:chOff x="8904939" y="2227450"/>
            <a:chExt cx="3242236" cy="1054109"/>
          </a:xfrm>
        </p:grpSpPr>
        <p:sp>
          <p:nvSpPr>
            <p:cNvPr id="13" name="Oval 12"/>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8904939" y="2227450"/>
              <a:ext cx="3242236" cy="461665"/>
            </a:xfrm>
            <a:prstGeom prst="rect">
              <a:avLst/>
            </a:prstGeom>
            <a:noFill/>
          </p:spPr>
          <p:txBody>
            <a:bodyPr wrap="square" rtlCol="0">
              <a:spAutoFit/>
            </a:bodyPr>
            <a:lstStyle/>
            <a:p>
              <a:pPr algn="ctr"/>
              <a:r>
                <a:rPr lang="en-US" sz="2400" dirty="0" smtClean="0">
                  <a:solidFill>
                    <a:srgbClr val="3366FF"/>
                  </a:solidFill>
                  <a:latin typeface="Myriad Pro"/>
                  <a:cs typeface="Myriad Pro"/>
                </a:rPr>
                <a:t>RNA polymerase</a:t>
              </a:r>
            </a:p>
          </p:txBody>
        </p:sp>
      </p:grpSp>
      <p:sp>
        <p:nvSpPr>
          <p:cNvPr id="16" name="Block Arc 15"/>
          <p:cNvSpPr/>
          <p:nvPr/>
        </p:nvSpPr>
        <p:spPr>
          <a:xfrm rot="16200000">
            <a:off x="1744387" y="2734694"/>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6" name="Straight Connector 25"/>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423647" y="5931647"/>
            <a:ext cx="851647" cy="83774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57499517"/>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11294" y="2973294"/>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1930" y="2973294"/>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RNA polymerase recruitment can be imagined as a logic function</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6" name="Straight Connector 25"/>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5423647" y="6170706"/>
            <a:ext cx="851647" cy="62856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1" name="Block Arc 20"/>
          <p:cNvSpPr/>
          <p:nvPr/>
        </p:nvSpPr>
        <p:spPr>
          <a:xfrm rot="16200000">
            <a:off x="2368177" y="2712446"/>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02594184"/>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2211294" y="2973294"/>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1541930" y="2973294"/>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sp>
        <p:nvSpPr>
          <p:cNvPr id="2" name="Title 1"/>
          <p:cNvSpPr>
            <a:spLocks noGrp="1"/>
          </p:cNvSpPr>
          <p:nvPr>
            <p:ph type="title"/>
          </p:nvPr>
        </p:nvSpPr>
        <p:spPr/>
        <p:txBody>
          <a:bodyPr>
            <a:normAutofit fontScale="90000"/>
          </a:bodyPr>
          <a:lstStyle/>
          <a:p>
            <a:r>
              <a:rPr lang="en-US" dirty="0" smtClean="0">
                <a:latin typeface="Myriad Pro"/>
                <a:cs typeface="Myriad Pro"/>
              </a:rPr>
              <a:t>RNA polymerase recruitment can be imagined as a logic function</a:t>
            </a:r>
            <a:endParaRPr lang="en-US" dirty="0">
              <a:latin typeface="Myriad Pro"/>
              <a:cs typeface="Myriad Pro"/>
            </a:endParaRPr>
          </a:p>
        </p:txBody>
      </p:sp>
      <p:grpSp>
        <p:nvGrpSpPr>
          <p:cNvPr id="4" name="Group 3"/>
          <p:cNvGrpSpPr/>
          <p:nvPr/>
        </p:nvGrpSpPr>
        <p:grpSpPr>
          <a:xfrm>
            <a:off x="3003175" y="2726631"/>
            <a:ext cx="248021" cy="274917"/>
            <a:chOff x="2949397" y="2698376"/>
            <a:chExt cx="248021" cy="274917"/>
          </a:xfrm>
        </p:grpSpPr>
        <p:cxnSp>
          <p:nvCxnSpPr>
            <p:cNvPr id="5" name="Straight Connector 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Arrow Connector 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7" name="Rectangle 6"/>
          <p:cNvSpPr/>
          <p:nvPr/>
        </p:nvSpPr>
        <p:spPr>
          <a:xfrm>
            <a:off x="2958362" y="2973294"/>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194233" y="297329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94233" y="3140634"/>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Block Arc 15"/>
          <p:cNvSpPr/>
          <p:nvPr/>
        </p:nvSpPr>
        <p:spPr>
          <a:xfrm rot="16200000">
            <a:off x="1744387" y="2734694"/>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5" name="TextBox 24"/>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6" name="Straight Connector 25"/>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1" name="Block Arc 20"/>
          <p:cNvSpPr/>
          <p:nvPr/>
        </p:nvSpPr>
        <p:spPr>
          <a:xfrm rot="16200000">
            <a:off x="2368177" y="2712446"/>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4004807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Transcription factors can also work from a distance</a:t>
            </a:r>
            <a:endParaRPr lang="en-US" dirty="0">
              <a:latin typeface="Myriad Pro"/>
              <a:cs typeface="Myriad Pro"/>
            </a:endParaRPr>
          </a:p>
        </p:txBody>
      </p:sp>
      <p:sp>
        <p:nvSpPr>
          <p:cNvPr id="4" name="Title 1"/>
          <p:cNvSpPr txBox="1">
            <a:spLocks/>
          </p:cNvSpPr>
          <p:nvPr/>
        </p:nvSpPr>
        <p:spPr>
          <a:xfrm>
            <a:off x="457200" y="5253038"/>
            <a:ext cx="8229600" cy="1143000"/>
          </a:xfrm>
          <a:prstGeom prst="rect">
            <a:avLst/>
          </a:prstGeom>
        </p:spPr>
        <p:txBody>
          <a:bodyPr vert="horz" lIns="91440" tIns="45720" rIns="91440" bIns="457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latin typeface="Myriad Pro"/>
                <a:cs typeface="Myriad Pro"/>
              </a:rPr>
              <a:t>Many transcription factors can regulate RNA polymerase recruitment for a single gene</a:t>
            </a:r>
            <a:endParaRPr lang="en-US" dirty="0">
              <a:latin typeface="Myriad Pro"/>
              <a:cs typeface="Myriad Pro"/>
            </a:endParaRPr>
          </a:p>
        </p:txBody>
      </p:sp>
      <p:grpSp>
        <p:nvGrpSpPr>
          <p:cNvPr id="12" name="Group 11"/>
          <p:cNvGrpSpPr/>
          <p:nvPr/>
        </p:nvGrpSpPr>
        <p:grpSpPr>
          <a:xfrm>
            <a:off x="741084" y="1792941"/>
            <a:ext cx="3547033" cy="2907597"/>
            <a:chOff x="262967" y="2061882"/>
            <a:chExt cx="3547033" cy="2907597"/>
          </a:xfrm>
        </p:grpSpPr>
        <p:pic>
          <p:nvPicPr>
            <p:cNvPr id="8" name="Picture 7"/>
            <p:cNvPicPr>
              <a:picLocks noChangeAspect="1"/>
            </p:cNvPicPr>
            <p:nvPr/>
          </p:nvPicPr>
          <p:blipFill rotWithShape="1">
            <a:blip r:embed="rId2"/>
            <a:srcRect l="49556" b="54728"/>
            <a:stretch/>
          </p:blipFill>
          <p:spPr>
            <a:xfrm>
              <a:off x="262967" y="2300941"/>
              <a:ext cx="3547033" cy="2668538"/>
            </a:xfrm>
            <a:prstGeom prst="rect">
              <a:avLst/>
            </a:prstGeom>
          </p:spPr>
        </p:pic>
        <p:sp>
          <p:nvSpPr>
            <p:cNvPr id="9" name="Rectangle 8"/>
            <p:cNvSpPr/>
            <p:nvPr/>
          </p:nvSpPr>
          <p:spPr>
            <a:xfrm>
              <a:off x="262967" y="2061882"/>
              <a:ext cx="2695388" cy="55282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grpSp>
        <p:nvGrpSpPr>
          <p:cNvPr id="11" name="Group 10"/>
          <p:cNvGrpSpPr/>
          <p:nvPr/>
        </p:nvGrpSpPr>
        <p:grpSpPr>
          <a:xfrm>
            <a:off x="4994091" y="1713751"/>
            <a:ext cx="3035297" cy="3180048"/>
            <a:chOff x="5003056" y="1982693"/>
            <a:chExt cx="3035297" cy="3180048"/>
          </a:xfrm>
        </p:grpSpPr>
        <p:pic>
          <p:nvPicPr>
            <p:cNvPr id="7" name="Picture 6"/>
            <p:cNvPicPr>
              <a:picLocks noChangeAspect="1"/>
            </p:cNvPicPr>
            <p:nvPr/>
          </p:nvPicPr>
          <p:blipFill rotWithShape="1">
            <a:blip r:embed="rId2"/>
            <a:srcRect t="47712" r="53512"/>
            <a:stretch/>
          </p:blipFill>
          <p:spPr>
            <a:xfrm>
              <a:off x="5003056" y="2300941"/>
              <a:ext cx="3035297" cy="2861800"/>
            </a:xfrm>
            <a:prstGeom prst="rect">
              <a:avLst/>
            </a:prstGeom>
          </p:spPr>
        </p:pic>
        <p:sp>
          <p:nvSpPr>
            <p:cNvPr id="10" name="Rectangle 9"/>
            <p:cNvSpPr/>
            <p:nvPr/>
          </p:nvSpPr>
          <p:spPr>
            <a:xfrm>
              <a:off x="5003056" y="1982693"/>
              <a:ext cx="2695388" cy="552824"/>
            </a:xfrm>
            <a:prstGeom prst="rect">
              <a:avLst/>
            </a:prstGeom>
            <a:solidFill>
              <a:srgbClr val="FFFFFF"/>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34595724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563719"/>
            <a:ext cx="7772400" cy="1470025"/>
          </a:xfrm>
        </p:spPr>
        <p:txBody>
          <a:bodyPr/>
          <a:lstStyle/>
          <a:p>
            <a:r>
              <a:rPr lang="en-US" dirty="0" smtClean="0"/>
              <a:t>What we saw in week one</a:t>
            </a:r>
            <a:endParaRPr lang="en-US" dirty="0"/>
          </a:p>
        </p:txBody>
      </p:sp>
    </p:spTree>
    <p:extLst>
      <p:ext uri="{BB962C8B-B14F-4D97-AF65-F5344CB8AC3E}">
        <p14:creationId xmlns:p14="http://schemas.microsoft.com/office/powerpoint/2010/main" val="235448426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637367"/>
            <a:ext cx="7772400" cy="2994399"/>
          </a:xfrm>
        </p:spPr>
        <p:txBody>
          <a:bodyPr>
            <a:normAutofit fontScale="90000"/>
          </a:bodyPr>
          <a:lstStyle/>
          <a:p>
            <a:r>
              <a:rPr lang="en-US" dirty="0" smtClean="0">
                <a:latin typeface="Myriad Pro"/>
                <a:cs typeface="Myriad Pro"/>
              </a:rPr>
              <a:t>Can a single type of transcription factor regulate multiple genes?</a:t>
            </a:r>
            <a:br>
              <a:rPr lang="en-US" dirty="0" smtClean="0">
                <a:latin typeface="Myriad Pro"/>
                <a:cs typeface="Myriad Pro"/>
              </a:rPr>
            </a:br>
            <a:r>
              <a:rPr lang="en-US" dirty="0">
                <a:latin typeface="Myriad Pro"/>
                <a:cs typeface="Myriad Pro"/>
              </a:rPr>
              <a:t/>
            </a:r>
            <a:br>
              <a:rPr lang="en-US" dirty="0">
                <a:latin typeface="Myriad Pro"/>
                <a:cs typeface="Myriad Pro"/>
              </a:rPr>
            </a:br>
            <a:r>
              <a:rPr lang="en-US" dirty="0" smtClean="0">
                <a:latin typeface="Myriad Pro"/>
                <a:cs typeface="Myriad Pro"/>
              </a:rPr>
              <a:t>Why or why not?</a:t>
            </a:r>
            <a:endParaRPr lang="en-US" dirty="0">
              <a:latin typeface="Myriad Pro"/>
              <a:cs typeface="Myriad Pro"/>
            </a:endParaRPr>
          </a:p>
        </p:txBody>
      </p:sp>
    </p:spTree>
    <p:extLst>
      <p:ext uri="{BB962C8B-B14F-4D97-AF65-F5344CB8AC3E}">
        <p14:creationId xmlns:p14="http://schemas.microsoft.com/office/powerpoint/2010/main" val="629041502"/>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Transcription factors can regulate transcription of other transcription factors </a:t>
            </a:r>
            <a:endParaRPr lang="en-US" sz="3600" dirty="0">
              <a:latin typeface="Myriad Pro"/>
              <a:cs typeface="Myriad Pro"/>
            </a:endParaRPr>
          </a:p>
        </p:txBody>
      </p:sp>
      <p:sp>
        <p:nvSpPr>
          <p:cNvPr id="3" name="TextBox 2"/>
          <p:cNvSpPr txBox="1"/>
          <p:nvPr/>
        </p:nvSpPr>
        <p:spPr>
          <a:xfrm>
            <a:off x="2675221" y="2532524"/>
            <a:ext cx="687294" cy="461665"/>
          </a:xfrm>
          <a:prstGeom prst="rect">
            <a:avLst/>
          </a:prstGeom>
          <a:noFill/>
        </p:spPr>
        <p:txBody>
          <a:bodyPr wrap="square" rtlCol="0">
            <a:spAutoFit/>
          </a:bodyPr>
          <a:lstStyle/>
          <a:p>
            <a:r>
              <a:rPr lang="en-US" sz="2400" dirty="0" smtClean="0">
                <a:latin typeface="Myriad Pro"/>
                <a:cs typeface="Myriad Pro"/>
              </a:rPr>
              <a:t>TF1</a:t>
            </a:r>
            <a:endParaRPr lang="en-US" sz="2400" dirty="0">
              <a:latin typeface="Myriad Pro"/>
              <a:cs typeface="Myriad Pro"/>
            </a:endParaRPr>
          </a:p>
        </p:txBody>
      </p:sp>
      <p:sp>
        <p:nvSpPr>
          <p:cNvPr id="5" name="TextBox 4"/>
          <p:cNvSpPr txBox="1"/>
          <p:nvPr/>
        </p:nvSpPr>
        <p:spPr>
          <a:xfrm>
            <a:off x="6102727" y="2540750"/>
            <a:ext cx="687294" cy="461665"/>
          </a:xfrm>
          <a:prstGeom prst="rect">
            <a:avLst/>
          </a:prstGeom>
          <a:noFill/>
        </p:spPr>
        <p:txBody>
          <a:bodyPr wrap="square" rtlCol="0">
            <a:spAutoFit/>
          </a:bodyPr>
          <a:lstStyle/>
          <a:p>
            <a:r>
              <a:rPr lang="en-US" sz="2400" dirty="0" smtClean="0">
                <a:latin typeface="Myriad Pro"/>
                <a:cs typeface="Myriad Pro"/>
              </a:rPr>
              <a:t>TF2</a:t>
            </a:r>
            <a:endParaRPr lang="en-US" sz="2400" dirty="0">
              <a:latin typeface="Myriad Pro"/>
              <a:cs typeface="Myriad Pro"/>
            </a:endParaRPr>
          </a:p>
        </p:txBody>
      </p:sp>
      <p:sp>
        <p:nvSpPr>
          <p:cNvPr id="6" name="TextBox 5"/>
          <p:cNvSpPr txBox="1"/>
          <p:nvPr/>
        </p:nvSpPr>
        <p:spPr>
          <a:xfrm>
            <a:off x="3679268" y="3727079"/>
            <a:ext cx="687294" cy="461665"/>
          </a:xfrm>
          <a:prstGeom prst="rect">
            <a:avLst/>
          </a:prstGeom>
          <a:noFill/>
        </p:spPr>
        <p:txBody>
          <a:bodyPr wrap="square" rtlCol="0">
            <a:spAutoFit/>
          </a:bodyPr>
          <a:lstStyle/>
          <a:p>
            <a:r>
              <a:rPr lang="en-US" sz="2400" dirty="0" smtClean="0">
                <a:latin typeface="Myriad Pro"/>
                <a:cs typeface="Myriad Pro"/>
              </a:rPr>
              <a:t>TF3</a:t>
            </a:r>
            <a:endParaRPr lang="en-US" sz="2400" dirty="0">
              <a:latin typeface="Myriad Pro"/>
              <a:cs typeface="Myriad Pro"/>
            </a:endParaRPr>
          </a:p>
        </p:txBody>
      </p:sp>
      <p:sp>
        <p:nvSpPr>
          <p:cNvPr id="7" name="TextBox 6"/>
          <p:cNvSpPr txBox="1"/>
          <p:nvPr/>
        </p:nvSpPr>
        <p:spPr>
          <a:xfrm>
            <a:off x="3697197" y="4932076"/>
            <a:ext cx="687294" cy="461665"/>
          </a:xfrm>
          <a:prstGeom prst="rect">
            <a:avLst/>
          </a:prstGeom>
          <a:noFill/>
        </p:spPr>
        <p:txBody>
          <a:bodyPr wrap="square" rtlCol="0">
            <a:spAutoFit/>
          </a:bodyPr>
          <a:lstStyle/>
          <a:p>
            <a:r>
              <a:rPr lang="en-US" sz="2400" dirty="0" smtClean="0">
                <a:latin typeface="Myriad Pro"/>
                <a:cs typeface="Myriad Pro"/>
              </a:rPr>
              <a:t>TF4</a:t>
            </a:r>
            <a:endParaRPr lang="en-US" sz="2400" dirty="0">
              <a:latin typeface="Myriad Pro"/>
              <a:cs typeface="Myriad Pro"/>
            </a:endParaRPr>
          </a:p>
        </p:txBody>
      </p:sp>
      <p:sp>
        <p:nvSpPr>
          <p:cNvPr id="8" name="Oval 7"/>
          <p:cNvSpPr/>
          <p:nvPr/>
        </p:nvSpPr>
        <p:spPr>
          <a:xfrm>
            <a:off x="3377456" y="2675221"/>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Oval 8"/>
          <p:cNvSpPr/>
          <p:nvPr/>
        </p:nvSpPr>
        <p:spPr>
          <a:xfrm>
            <a:off x="5818845" y="2703602"/>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Oval 9"/>
          <p:cNvSpPr/>
          <p:nvPr/>
        </p:nvSpPr>
        <p:spPr>
          <a:xfrm>
            <a:off x="4530915" y="3876489"/>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p:cNvSpPr/>
          <p:nvPr/>
        </p:nvSpPr>
        <p:spPr>
          <a:xfrm>
            <a:off x="4530915" y="5109859"/>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4" name="Straight Arrow Connector 13"/>
          <p:cNvCxnSpPr>
            <a:endCxn id="11" idx="0"/>
          </p:cNvCxnSpPr>
          <p:nvPr/>
        </p:nvCxnSpPr>
        <p:spPr>
          <a:xfrm flipH="1">
            <a:off x="4635504" y="4085666"/>
            <a:ext cx="15690" cy="1024193"/>
          </a:xfrm>
          <a:prstGeom prst="straightConnector1">
            <a:avLst/>
          </a:prstGeom>
          <a:ln>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flipV="1">
            <a:off x="4693774" y="3771158"/>
            <a:ext cx="152400" cy="152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531909" y="2853765"/>
            <a:ext cx="4029639" cy="1053357"/>
            <a:chOff x="531909" y="2853765"/>
            <a:chExt cx="4029639" cy="1053357"/>
          </a:xfrm>
        </p:grpSpPr>
        <p:cxnSp>
          <p:nvCxnSpPr>
            <p:cNvPr id="13" name="Straight Arrow Connector 12"/>
            <p:cNvCxnSpPr>
              <a:stCxn id="8" idx="5"/>
              <a:endCxn id="10" idx="1"/>
            </p:cNvCxnSpPr>
            <p:nvPr/>
          </p:nvCxnSpPr>
          <p:spPr>
            <a:xfrm>
              <a:off x="3556000" y="2853765"/>
              <a:ext cx="1005548" cy="1053357"/>
            </a:xfrm>
            <a:prstGeom prst="straightConnector1">
              <a:avLst/>
            </a:prstGeom>
            <a:ln>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31909" y="3175768"/>
              <a:ext cx="3968376" cy="461665"/>
            </a:xfrm>
            <a:prstGeom prst="rect">
              <a:avLst/>
            </a:prstGeom>
            <a:noFill/>
          </p:spPr>
          <p:txBody>
            <a:bodyPr wrap="square" rtlCol="0">
              <a:spAutoFit/>
            </a:bodyPr>
            <a:lstStyle/>
            <a:p>
              <a:r>
                <a:rPr lang="en-US" sz="2400" dirty="0" smtClean="0">
                  <a:latin typeface="Myriad Pro"/>
                  <a:cs typeface="Myriad Pro"/>
                </a:rPr>
                <a:t>Arrow indicates activation</a:t>
              </a:r>
              <a:endParaRPr lang="en-US" sz="2400" dirty="0">
                <a:latin typeface="Myriad Pro"/>
                <a:cs typeface="Myriad Pro"/>
              </a:endParaRPr>
            </a:p>
          </p:txBody>
        </p:sp>
      </p:grpSp>
      <p:grpSp>
        <p:nvGrpSpPr>
          <p:cNvPr id="24" name="Group 23"/>
          <p:cNvGrpSpPr/>
          <p:nvPr/>
        </p:nvGrpSpPr>
        <p:grpSpPr>
          <a:xfrm>
            <a:off x="4769223" y="2837323"/>
            <a:ext cx="4585452" cy="1024976"/>
            <a:chOff x="4769223" y="2837323"/>
            <a:chExt cx="4585452" cy="1024976"/>
          </a:xfrm>
        </p:grpSpPr>
        <p:cxnSp>
          <p:nvCxnSpPr>
            <p:cNvPr id="18" name="Straight Connector 17"/>
            <p:cNvCxnSpPr/>
            <p:nvPr/>
          </p:nvCxnSpPr>
          <p:spPr>
            <a:xfrm flipV="1">
              <a:off x="4769223" y="2837323"/>
              <a:ext cx="1140019" cy="10249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5386299" y="3231066"/>
              <a:ext cx="3968376" cy="461665"/>
            </a:xfrm>
            <a:prstGeom prst="rect">
              <a:avLst/>
            </a:prstGeom>
            <a:noFill/>
          </p:spPr>
          <p:txBody>
            <a:bodyPr wrap="square" rtlCol="0">
              <a:spAutoFit/>
            </a:bodyPr>
            <a:lstStyle/>
            <a:p>
              <a:r>
                <a:rPr lang="en-US" sz="2400" dirty="0" smtClean="0">
                  <a:latin typeface="Myriad Pro"/>
                  <a:cs typeface="Myriad Pro"/>
                </a:rPr>
                <a:t>Bar indicates repression</a:t>
              </a:r>
              <a:endParaRPr lang="en-US" sz="2400" dirty="0">
                <a:latin typeface="Myriad Pro"/>
                <a:cs typeface="Myriad Pro"/>
              </a:endParaRPr>
            </a:p>
          </p:txBody>
        </p:sp>
      </p:grpSp>
    </p:spTree>
    <p:extLst>
      <p:ext uri="{BB962C8B-B14F-4D97-AF65-F5344CB8AC3E}">
        <p14:creationId xmlns:p14="http://schemas.microsoft.com/office/powerpoint/2010/main" val="23503450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Inter-regulation of transcription factors generates gene regulatory networks</a:t>
            </a:r>
            <a:endParaRPr lang="en-US" sz="3600" dirty="0">
              <a:latin typeface="Myriad Pro"/>
              <a:cs typeface="Myriad Pro"/>
            </a:endParaRPr>
          </a:p>
        </p:txBody>
      </p:sp>
      <p:pic>
        <p:nvPicPr>
          <p:cNvPr id="20" name="Picture 19"/>
          <p:cNvPicPr>
            <a:picLocks noChangeAspect="1"/>
          </p:cNvPicPr>
          <p:nvPr/>
        </p:nvPicPr>
        <p:blipFill>
          <a:blip r:embed="rId3"/>
          <a:stretch>
            <a:fillRect/>
          </a:stretch>
        </p:blipFill>
        <p:spPr>
          <a:xfrm>
            <a:off x="2867211" y="1623454"/>
            <a:ext cx="5970159" cy="4218545"/>
          </a:xfrm>
          <a:prstGeom prst="rect">
            <a:avLst/>
          </a:prstGeom>
        </p:spPr>
      </p:pic>
      <p:sp>
        <p:nvSpPr>
          <p:cNvPr id="4" name="TextBox 3"/>
          <p:cNvSpPr txBox="1"/>
          <p:nvPr/>
        </p:nvSpPr>
        <p:spPr>
          <a:xfrm>
            <a:off x="253999" y="2002118"/>
            <a:ext cx="2928471" cy="3416320"/>
          </a:xfrm>
          <a:prstGeom prst="rect">
            <a:avLst/>
          </a:prstGeom>
          <a:noFill/>
        </p:spPr>
        <p:txBody>
          <a:bodyPr wrap="square" rtlCol="0">
            <a:spAutoFit/>
          </a:bodyPr>
          <a:lstStyle/>
          <a:p>
            <a:r>
              <a:rPr lang="en-US" sz="2400" dirty="0" smtClean="0">
                <a:latin typeface="Myriad Pro"/>
                <a:cs typeface="Myriad Pro"/>
              </a:rPr>
              <a:t>E. coli has ~4000 genes, of which 300 are transcription factors.</a:t>
            </a:r>
          </a:p>
          <a:p>
            <a:endParaRPr lang="en-US" sz="2400" dirty="0">
              <a:latin typeface="Myriad Pro"/>
              <a:cs typeface="Myriad Pro"/>
            </a:endParaRPr>
          </a:p>
          <a:p>
            <a:r>
              <a:rPr lang="en-US" sz="2400" dirty="0" smtClean="0">
                <a:latin typeface="Myriad Pro"/>
                <a:cs typeface="Myriad Pro"/>
              </a:rPr>
              <a:t>Roughly 20% of those transcription factors are shown here.</a:t>
            </a:r>
            <a:endParaRPr lang="en-US" sz="2400" dirty="0">
              <a:latin typeface="Myriad Pro"/>
              <a:cs typeface="Myriad Pro"/>
            </a:endParaRPr>
          </a:p>
        </p:txBody>
      </p:sp>
      <p:sp>
        <p:nvSpPr>
          <p:cNvPr id="25" name="TextBox 24"/>
          <p:cNvSpPr txBox="1"/>
          <p:nvPr/>
        </p:nvSpPr>
        <p:spPr>
          <a:xfrm>
            <a:off x="6707915" y="5611166"/>
            <a:ext cx="2129455" cy="461665"/>
          </a:xfrm>
          <a:prstGeom prst="rect">
            <a:avLst/>
          </a:prstGeom>
          <a:noFill/>
        </p:spPr>
        <p:txBody>
          <a:bodyPr wrap="square" rtlCol="0">
            <a:spAutoFit/>
          </a:bodyPr>
          <a:lstStyle/>
          <a:p>
            <a:r>
              <a:rPr lang="en-US" sz="2400" dirty="0" err="1" smtClean="0">
                <a:latin typeface="Myriad Pro"/>
                <a:cs typeface="Myriad Pro"/>
              </a:rPr>
              <a:t>Alon</a:t>
            </a:r>
            <a:r>
              <a:rPr lang="en-US" sz="2400" dirty="0" smtClean="0">
                <a:latin typeface="Myriad Pro"/>
                <a:cs typeface="Myriad Pro"/>
              </a:rPr>
              <a:t> Figure 2.3</a:t>
            </a:r>
            <a:endParaRPr lang="en-US" sz="2400" dirty="0">
              <a:latin typeface="Myriad Pro"/>
              <a:cs typeface="Myriad Pro"/>
            </a:endParaRPr>
          </a:p>
        </p:txBody>
      </p:sp>
    </p:spTree>
    <p:extLst>
      <p:ext uri="{BB962C8B-B14F-4D97-AF65-F5344CB8AC3E}">
        <p14:creationId xmlns:p14="http://schemas.microsoft.com/office/powerpoint/2010/main" val="302936305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latin typeface="Myriad Pro"/>
                <a:cs typeface="Myriad Pro"/>
              </a:rPr>
              <a:t>Another common representation of gene regulatory networks</a:t>
            </a:r>
            <a:endParaRPr lang="en-US" sz="3600" dirty="0">
              <a:latin typeface="Myriad Pro"/>
              <a:cs typeface="Myriad Pro"/>
            </a:endParaRPr>
          </a:p>
        </p:txBody>
      </p:sp>
      <p:pic>
        <p:nvPicPr>
          <p:cNvPr id="4" name="Picture 3"/>
          <p:cNvPicPr>
            <a:picLocks noChangeAspect="1"/>
          </p:cNvPicPr>
          <p:nvPr/>
        </p:nvPicPr>
        <p:blipFill>
          <a:blip r:embed="rId3"/>
          <a:stretch>
            <a:fillRect/>
          </a:stretch>
        </p:blipFill>
        <p:spPr>
          <a:xfrm>
            <a:off x="1455273" y="1670587"/>
            <a:ext cx="6170704" cy="4669723"/>
          </a:xfrm>
          <a:prstGeom prst="rect">
            <a:avLst/>
          </a:prstGeom>
        </p:spPr>
      </p:pic>
    </p:spTree>
    <p:extLst>
      <p:ext uri="{BB962C8B-B14F-4D97-AF65-F5344CB8AC3E}">
        <p14:creationId xmlns:p14="http://schemas.microsoft.com/office/powerpoint/2010/main" val="180234237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yriad Pro"/>
                <a:cs typeface="Myriad Pro"/>
              </a:rPr>
              <a:t>Can we make NAND gates?</a:t>
            </a:r>
            <a:endParaRPr lang="en-US" dirty="0">
              <a:latin typeface="Myriad Pro"/>
              <a:cs typeface="Myriad Pro"/>
            </a:endParaRPr>
          </a:p>
        </p:txBody>
      </p:sp>
      <p:sp>
        <p:nvSpPr>
          <p:cNvPr id="4" name="TextBox 3"/>
          <p:cNvSpPr txBox="1"/>
          <p:nvPr/>
        </p:nvSpPr>
        <p:spPr>
          <a:xfrm>
            <a:off x="741084" y="1651758"/>
            <a:ext cx="7685742" cy="3785652"/>
          </a:xfrm>
          <a:prstGeom prst="rect">
            <a:avLst/>
          </a:prstGeom>
          <a:noFill/>
        </p:spPr>
        <p:txBody>
          <a:bodyPr wrap="square" rtlCol="0">
            <a:spAutoFit/>
          </a:bodyPr>
          <a:lstStyle/>
          <a:p>
            <a:r>
              <a:rPr lang="en-US" sz="2400" dirty="0" smtClean="0">
                <a:latin typeface="Myriad Pro"/>
                <a:cs typeface="Myriad Pro"/>
              </a:rPr>
              <a:t>How should we define inputs and outputs for gene regulation?</a:t>
            </a:r>
          </a:p>
          <a:p>
            <a:pPr marL="342900" indent="-342900">
              <a:buFont typeface="Arial"/>
              <a:buChar char="•"/>
            </a:pPr>
            <a:r>
              <a:rPr lang="en-US" sz="2400" dirty="0" smtClean="0">
                <a:latin typeface="Myriad Pro"/>
                <a:cs typeface="Myriad Pro"/>
              </a:rPr>
              <a:t>Should be the same type of quantity, so that the output for one gene can be the input for another.</a:t>
            </a:r>
          </a:p>
          <a:p>
            <a:pPr marL="342900" indent="-342900">
              <a:buFont typeface="Arial"/>
              <a:buChar char="•"/>
            </a:pPr>
            <a:r>
              <a:rPr lang="en-US" sz="2400" dirty="0" smtClean="0">
                <a:latin typeface="Myriad Pro"/>
                <a:cs typeface="Myriad Pro"/>
              </a:rPr>
              <a:t>Transcription factor concentration is a natural choice</a:t>
            </a:r>
          </a:p>
          <a:p>
            <a:pPr marL="800100" lvl="1" indent="-342900">
              <a:buFont typeface="Arial"/>
              <a:buChar char="•"/>
            </a:pPr>
            <a:r>
              <a:rPr lang="en-US" sz="2400" dirty="0" smtClean="0">
                <a:latin typeface="Myriad Pro"/>
                <a:cs typeface="Myriad Pro"/>
              </a:rPr>
              <a:t>[</a:t>
            </a:r>
            <a:r>
              <a:rPr lang="en-US" sz="2400" dirty="0" smtClean="0">
                <a:latin typeface="Myriad Pro"/>
                <a:cs typeface="Myriad Pro"/>
              </a:rPr>
              <a:t>TF] = 0			</a:t>
            </a:r>
            <a:r>
              <a:rPr lang="en-US" sz="2400" dirty="0" smtClean="0">
                <a:latin typeface="Myriad Pro"/>
                <a:cs typeface="Myriad Pro"/>
                <a:sym typeface="Wingdings"/>
              </a:rPr>
              <a:t> 			binding site not occupied</a:t>
            </a:r>
          </a:p>
          <a:p>
            <a:pPr marL="800100" lvl="1" indent="-342900">
              <a:buFont typeface="Arial"/>
              <a:buChar char="•"/>
            </a:pPr>
            <a:r>
              <a:rPr lang="en-US" sz="2400" dirty="0" smtClean="0">
                <a:latin typeface="Myriad Pro"/>
                <a:cs typeface="Myriad Pro"/>
                <a:sym typeface="Wingdings"/>
              </a:rPr>
              <a:t>[TF] &gt;&gt; 0	 			binding site occupied</a:t>
            </a:r>
          </a:p>
          <a:p>
            <a:endParaRPr lang="en-US" sz="2400" dirty="0" smtClean="0">
              <a:latin typeface="Myriad Pro"/>
              <a:cs typeface="Myriad Pro"/>
              <a:sym typeface="Wingdings"/>
            </a:endParaRPr>
          </a:p>
          <a:p>
            <a:r>
              <a:rPr lang="en-US" sz="2400" dirty="0" smtClean="0">
                <a:latin typeface="Myriad Pro"/>
                <a:cs typeface="Myriad Pro"/>
              </a:rPr>
              <a:t>Tempting to set a threshold in between to make quasi-continuous concentrations into Boolean variables.</a:t>
            </a:r>
          </a:p>
        </p:txBody>
      </p:sp>
    </p:spTree>
    <p:extLst>
      <p:ext uri="{BB962C8B-B14F-4D97-AF65-F5344CB8AC3E}">
        <p14:creationId xmlns:p14="http://schemas.microsoft.com/office/powerpoint/2010/main" val="238358047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7" y="274638"/>
            <a:ext cx="8686800" cy="1143000"/>
          </a:xfrm>
        </p:spPr>
        <p:txBody>
          <a:bodyPr>
            <a:normAutofit fontScale="90000"/>
          </a:bodyPr>
          <a:lstStyle/>
          <a:p>
            <a:r>
              <a:rPr lang="en-US" dirty="0" smtClean="0">
                <a:latin typeface="Myriad Pro"/>
                <a:cs typeface="Myriad Pro"/>
              </a:rPr>
              <a:t>Choosing the threshold for converting [TF] to a Boolean variable</a:t>
            </a:r>
            <a:endParaRPr lang="en-US" dirty="0">
              <a:latin typeface="Myriad Pro"/>
              <a:cs typeface="Myriad Pro"/>
            </a:endParaRPr>
          </a:p>
        </p:txBody>
      </p:sp>
      <p:cxnSp>
        <p:nvCxnSpPr>
          <p:cNvPr id="6" name="Straight Connector 5"/>
          <p:cNvCxnSpPr/>
          <p:nvPr/>
        </p:nvCxnSpPr>
        <p:spPr>
          <a:xfrm flipV="1">
            <a:off x="6275294" y="1912476"/>
            <a:ext cx="0" cy="233082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275294" y="4246288"/>
            <a:ext cx="251310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86281" y="4315444"/>
            <a:ext cx="1207250" cy="461665"/>
          </a:xfrm>
          <a:prstGeom prst="rect">
            <a:avLst/>
          </a:prstGeom>
          <a:noFill/>
        </p:spPr>
        <p:txBody>
          <a:bodyPr wrap="square" rtlCol="0">
            <a:spAutoFit/>
          </a:bodyPr>
          <a:lstStyle/>
          <a:p>
            <a:pPr lvl="1"/>
            <a:r>
              <a:rPr lang="en-US" sz="2400" dirty="0" smtClean="0">
                <a:latin typeface="Myriad Pro"/>
                <a:cs typeface="Myriad Pro"/>
              </a:rPr>
              <a:t>[TF]</a:t>
            </a:r>
            <a:endParaRPr lang="en-US" sz="2400" dirty="0">
              <a:latin typeface="Myriad Pro"/>
              <a:cs typeface="Myriad Pro"/>
            </a:endParaRPr>
          </a:p>
        </p:txBody>
      </p:sp>
      <p:sp>
        <p:nvSpPr>
          <p:cNvPr id="10" name="TextBox 9"/>
          <p:cNvSpPr txBox="1"/>
          <p:nvPr/>
        </p:nvSpPr>
        <p:spPr>
          <a:xfrm rot="16200000">
            <a:off x="4545861" y="3062617"/>
            <a:ext cx="2937437" cy="461665"/>
          </a:xfrm>
          <a:prstGeom prst="rect">
            <a:avLst/>
          </a:prstGeom>
          <a:noFill/>
        </p:spPr>
        <p:txBody>
          <a:bodyPr wrap="square" rtlCol="0">
            <a:spAutoFit/>
          </a:bodyPr>
          <a:lstStyle/>
          <a:p>
            <a:pPr lvl="1"/>
            <a:r>
              <a:rPr lang="en-US" sz="2400" dirty="0" smtClean="0">
                <a:latin typeface="Myriad Pro"/>
                <a:cs typeface="Myriad Pro"/>
              </a:rPr>
              <a:t>Probability bound</a:t>
            </a:r>
            <a:endParaRPr lang="en-US" sz="2400" dirty="0">
              <a:latin typeface="Myriad Pro"/>
              <a:cs typeface="Myriad Pro"/>
            </a:endParaRPr>
          </a:p>
        </p:txBody>
      </p:sp>
      <p:cxnSp>
        <p:nvCxnSpPr>
          <p:cNvPr id="12" name="Elbow Connector 11"/>
          <p:cNvCxnSpPr/>
          <p:nvPr/>
        </p:nvCxnSpPr>
        <p:spPr>
          <a:xfrm flipV="1">
            <a:off x="6260353" y="1912476"/>
            <a:ext cx="2528044" cy="2330824"/>
          </a:xfrm>
          <a:prstGeom prst="bentConnector3">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42470" y="2162856"/>
            <a:ext cx="4093882" cy="3416320"/>
          </a:xfrm>
          <a:prstGeom prst="rect">
            <a:avLst/>
          </a:prstGeom>
          <a:noFill/>
        </p:spPr>
        <p:txBody>
          <a:bodyPr wrap="square" rtlCol="0">
            <a:spAutoFit/>
          </a:bodyPr>
          <a:lstStyle/>
          <a:p>
            <a:r>
              <a:rPr lang="en-US" sz="2400" dirty="0" smtClean="0">
                <a:latin typeface="Myriad Pro"/>
                <a:cs typeface="Myriad Pro"/>
              </a:rPr>
              <a:t>The threshold concentration we choose should have physical meaning.</a:t>
            </a:r>
          </a:p>
          <a:p>
            <a:endParaRPr lang="en-US" sz="2400" dirty="0">
              <a:latin typeface="Myriad Pro"/>
              <a:cs typeface="Myriad Pro"/>
            </a:endParaRPr>
          </a:p>
          <a:p>
            <a:r>
              <a:rPr lang="en-US" sz="2400" dirty="0" smtClean="0">
                <a:latin typeface="Myriad Pro"/>
                <a:cs typeface="Myriad Pro"/>
              </a:rPr>
              <a:t>Ideally, if [TF] is above the threshold, it would be large enough to ensure that its binding sites are always occupied, and vice versa.</a:t>
            </a:r>
          </a:p>
        </p:txBody>
      </p:sp>
      <p:cxnSp>
        <p:nvCxnSpPr>
          <p:cNvPr id="8" name="Straight Arrow Connector 7"/>
          <p:cNvCxnSpPr/>
          <p:nvPr/>
        </p:nvCxnSpPr>
        <p:spPr>
          <a:xfrm flipV="1">
            <a:off x="6439647" y="4315445"/>
            <a:ext cx="1090707" cy="6450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372846" y="4982932"/>
            <a:ext cx="2133601" cy="461665"/>
          </a:xfrm>
          <a:prstGeom prst="rect">
            <a:avLst/>
          </a:prstGeom>
          <a:noFill/>
        </p:spPr>
        <p:txBody>
          <a:bodyPr wrap="square" rtlCol="0">
            <a:spAutoFit/>
          </a:bodyPr>
          <a:lstStyle/>
          <a:p>
            <a:r>
              <a:rPr lang="en-US" sz="2400" dirty="0" smtClean="0">
                <a:latin typeface="Myriad Pro"/>
                <a:cs typeface="Myriad Pro"/>
              </a:rPr>
              <a:t>Ideal threshold</a:t>
            </a:r>
          </a:p>
        </p:txBody>
      </p:sp>
    </p:spTree>
    <p:extLst>
      <p:ext uri="{BB962C8B-B14F-4D97-AF65-F5344CB8AC3E}">
        <p14:creationId xmlns:p14="http://schemas.microsoft.com/office/powerpoint/2010/main" val="61379298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997" y="274638"/>
            <a:ext cx="8686800" cy="1143000"/>
          </a:xfrm>
        </p:spPr>
        <p:txBody>
          <a:bodyPr>
            <a:noAutofit/>
          </a:bodyPr>
          <a:lstStyle/>
          <a:p>
            <a:r>
              <a:rPr lang="en-US" sz="3600" dirty="0" smtClean="0">
                <a:latin typeface="Myriad Pro"/>
                <a:cs typeface="Myriad Pro"/>
              </a:rPr>
              <a:t>When will our binding curve be a reasonable approximation of a step function?</a:t>
            </a:r>
            <a:endParaRPr lang="en-US" sz="3600" dirty="0">
              <a:latin typeface="Myriad Pro"/>
              <a:cs typeface="Myriad Pro"/>
            </a:endParaRPr>
          </a:p>
        </p:txBody>
      </p:sp>
      <p:cxnSp>
        <p:nvCxnSpPr>
          <p:cNvPr id="6" name="Straight Connector 5"/>
          <p:cNvCxnSpPr/>
          <p:nvPr/>
        </p:nvCxnSpPr>
        <p:spPr>
          <a:xfrm flipV="1">
            <a:off x="6275294" y="1912476"/>
            <a:ext cx="0" cy="2330824"/>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6275294" y="4246288"/>
            <a:ext cx="251310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6786281" y="4315444"/>
            <a:ext cx="1207250" cy="461665"/>
          </a:xfrm>
          <a:prstGeom prst="rect">
            <a:avLst/>
          </a:prstGeom>
          <a:noFill/>
        </p:spPr>
        <p:txBody>
          <a:bodyPr wrap="square" rtlCol="0">
            <a:spAutoFit/>
          </a:bodyPr>
          <a:lstStyle/>
          <a:p>
            <a:pPr lvl="1"/>
            <a:r>
              <a:rPr lang="en-US" sz="2400" dirty="0" smtClean="0">
                <a:latin typeface="Myriad Pro"/>
                <a:cs typeface="Myriad Pro"/>
              </a:rPr>
              <a:t>[TF]</a:t>
            </a:r>
            <a:endParaRPr lang="en-US" sz="2400" dirty="0">
              <a:latin typeface="Myriad Pro"/>
              <a:cs typeface="Myriad Pro"/>
            </a:endParaRPr>
          </a:p>
        </p:txBody>
      </p:sp>
      <p:sp>
        <p:nvSpPr>
          <p:cNvPr id="10" name="TextBox 9"/>
          <p:cNvSpPr txBox="1"/>
          <p:nvPr/>
        </p:nvSpPr>
        <p:spPr>
          <a:xfrm rot="16200000">
            <a:off x="4545861" y="3062617"/>
            <a:ext cx="2937437" cy="461665"/>
          </a:xfrm>
          <a:prstGeom prst="rect">
            <a:avLst/>
          </a:prstGeom>
          <a:noFill/>
        </p:spPr>
        <p:txBody>
          <a:bodyPr wrap="square" rtlCol="0">
            <a:spAutoFit/>
          </a:bodyPr>
          <a:lstStyle/>
          <a:p>
            <a:pPr lvl="1"/>
            <a:r>
              <a:rPr lang="en-US" sz="2400" dirty="0" smtClean="0">
                <a:latin typeface="Myriad Pro"/>
                <a:cs typeface="Myriad Pro"/>
              </a:rPr>
              <a:t>Probability bound</a:t>
            </a:r>
            <a:endParaRPr lang="en-US" sz="2400" dirty="0">
              <a:latin typeface="Myriad Pro"/>
              <a:cs typeface="Myriad Pro"/>
            </a:endParaRPr>
          </a:p>
        </p:txBody>
      </p:sp>
      <p:cxnSp>
        <p:nvCxnSpPr>
          <p:cNvPr id="12" name="Elbow Connector 11"/>
          <p:cNvCxnSpPr/>
          <p:nvPr/>
        </p:nvCxnSpPr>
        <p:spPr>
          <a:xfrm flipV="1">
            <a:off x="6260353" y="1912476"/>
            <a:ext cx="2528044" cy="2330824"/>
          </a:xfrm>
          <a:prstGeom prst="bentConnector3">
            <a:avLst/>
          </a:prstGeom>
          <a:ln>
            <a:solidFill>
              <a:srgbClr val="0000FF"/>
            </a:solidFill>
          </a:ln>
        </p:spPr>
        <p:style>
          <a:lnRef idx="2">
            <a:schemeClr val="accent1"/>
          </a:lnRef>
          <a:fillRef idx="0">
            <a:schemeClr val="accent1"/>
          </a:fillRef>
          <a:effectRef idx="1">
            <a:schemeClr val="accent1"/>
          </a:effectRef>
          <a:fontRef idx="minor">
            <a:schemeClr val="tx1"/>
          </a:fontRef>
        </p:style>
      </p:cxnSp>
      <p:sp>
        <p:nvSpPr>
          <p:cNvPr id="18" name="Freeform 17"/>
          <p:cNvSpPr/>
          <p:nvPr/>
        </p:nvSpPr>
        <p:spPr>
          <a:xfrm>
            <a:off x="6290235" y="1896210"/>
            <a:ext cx="2498162" cy="2287325"/>
          </a:xfrm>
          <a:custGeom>
            <a:avLst/>
            <a:gdLst>
              <a:gd name="connsiteX0" fmla="*/ 0 w 2315883"/>
              <a:gd name="connsiteY0" fmla="*/ 2287325 h 2287325"/>
              <a:gd name="connsiteX1" fmla="*/ 74706 w 2315883"/>
              <a:gd name="connsiteY1" fmla="*/ 2152855 h 2287325"/>
              <a:gd name="connsiteX2" fmla="*/ 179294 w 2315883"/>
              <a:gd name="connsiteY2" fmla="*/ 2048266 h 2287325"/>
              <a:gd name="connsiteX3" fmla="*/ 254000 w 2315883"/>
              <a:gd name="connsiteY3" fmla="*/ 1958619 h 2287325"/>
              <a:gd name="connsiteX4" fmla="*/ 313765 w 2315883"/>
              <a:gd name="connsiteY4" fmla="*/ 1809208 h 2287325"/>
              <a:gd name="connsiteX5" fmla="*/ 343647 w 2315883"/>
              <a:gd name="connsiteY5" fmla="*/ 1764384 h 2287325"/>
              <a:gd name="connsiteX6" fmla="*/ 373530 w 2315883"/>
              <a:gd name="connsiteY6" fmla="*/ 1704619 h 2287325"/>
              <a:gd name="connsiteX7" fmla="*/ 433294 w 2315883"/>
              <a:gd name="connsiteY7" fmla="*/ 1659796 h 2287325"/>
              <a:gd name="connsiteX8" fmla="*/ 508000 w 2315883"/>
              <a:gd name="connsiteY8" fmla="*/ 1510384 h 2287325"/>
              <a:gd name="connsiteX9" fmla="*/ 612589 w 2315883"/>
              <a:gd name="connsiteY9" fmla="*/ 1405796 h 2287325"/>
              <a:gd name="connsiteX10" fmla="*/ 642471 w 2315883"/>
              <a:gd name="connsiteY10" fmla="*/ 1375913 h 2287325"/>
              <a:gd name="connsiteX11" fmla="*/ 687294 w 2315883"/>
              <a:gd name="connsiteY11" fmla="*/ 1226502 h 2287325"/>
              <a:gd name="connsiteX12" fmla="*/ 747059 w 2315883"/>
              <a:gd name="connsiteY12" fmla="*/ 1136855 h 2287325"/>
              <a:gd name="connsiteX13" fmla="*/ 806824 w 2315883"/>
              <a:gd name="connsiteY13" fmla="*/ 1106972 h 2287325"/>
              <a:gd name="connsiteX14" fmla="*/ 821765 w 2315883"/>
              <a:gd name="connsiteY14" fmla="*/ 1062149 h 2287325"/>
              <a:gd name="connsiteX15" fmla="*/ 836706 w 2315883"/>
              <a:gd name="connsiteY15" fmla="*/ 1002384 h 2287325"/>
              <a:gd name="connsiteX16" fmla="*/ 896471 w 2315883"/>
              <a:gd name="connsiteY16" fmla="*/ 927678 h 2287325"/>
              <a:gd name="connsiteX17" fmla="*/ 926353 w 2315883"/>
              <a:gd name="connsiteY17" fmla="*/ 852972 h 2287325"/>
              <a:gd name="connsiteX18" fmla="*/ 956236 w 2315883"/>
              <a:gd name="connsiteY18" fmla="*/ 763325 h 2287325"/>
              <a:gd name="connsiteX19" fmla="*/ 1045883 w 2315883"/>
              <a:gd name="connsiteY19" fmla="*/ 643796 h 2287325"/>
              <a:gd name="connsiteX20" fmla="*/ 1120589 w 2315883"/>
              <a:gd name="connsiteY20" fmla="*/ 584031 h 2287325"/>
              <a:gd name="connsiteX21" fmla="*/ 1180353 w 2315883"/>
              <a:gd name="connsiteY21" fmla="*/ 539208 h 2287325"/>
              <a:gd name="connsiteX22" fmla="*/ 1255059 w 2315883"/>
              <a:gd name="connsiteY22" fmla="*/ 464502 h 2287325"/>
              <a:gd name="connsiteX23" fmla="*/ 1344706 w 2315883"/>
              <a:gd name="connsiteY23" fmla="*/ 344972 h 2287325"/>
              <a:gd name="connsiteX24" fmla="*/ 1404471 w 2315883"/>
              <a:gd name="connsiteY24" fmla="*/ 270266 h 2287325"/>
              <a:gd name="connsiteX25" fmla="*/ 1538941 w 2315883"/>
              <a:gd name="connsiteY25" fmla="*/ 195561 h 2287325"/>
              <a:gd name="connsiteX26" fmla="*/ 1613647 w 2315883"/>
              <a:gd name="connsiteY26" fmla="*/ 120855 h 2287325"/>
              <a:gd name="connsiteX27" fmla="*/ 1778000 w 2315883"/>
              <a:gd name="connsiteY27" fmla="*/ 76031 h 2287325"/>
              <a:gd name="connsiteX28" fmla="*/ 2002118 w 2315883"/>
              <a:gd name="connsiteY28" fmla="*/ 46149 h 2287325"/>
              <a:gd name="connsiteX29" fmla="*/ 2181412 w 2315883"/>
              <a:gd name="connsiteY29" fmla="*/ 1325 h 2287325"/>
              <a:gd name="connsiteX30" fmla="*/ 2315883 w 2315883"/>
              <a:gd name="connsiteY30" fmla="*/ 1325 h 2287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315883" h="2287325">
                <a:moveTo>
                  <a:pt x="0" y="2287325"/>
                </a:moveTo>
                <a:cubicBezTo>
                  <a:pt x="28196" y="2216835"/>
                  <a:pt x="23943" y="2208694"/>
                  <a:pt x="74706" y="2152855"/>
                </a:cubicBezTo>
                <a:cubicBezTo>
                  <a:pt x="107871" y="2116373"/>
                  <a:pt x="149711" y="2087708"/>
                  <a:pt x="179294" y="2048266"/>
                </a:cubicBezTo>
                <a:cubicBezTo>
                  <a:pt x="232570" y="1977233"/>
                  <a:pt x="206510" y="2006111"/>
                  <a:pt x="254000" y="1958619"/>
                </a:cubicBezTo>
                <a:cubicBezTo>
                  <a:pt x="278490" y="1885151"/>
                  <a:pt x="278590" y="1870765"/>
                  <a:pt x="313765" y="1809208"/>
                </a:cubicBezTo>
                <a:cubicBezTo>
                  <a:pt x="322674" y="1793617"/>
                  <a:pt x="334738" y="1779975"/>
                  <a:pt x="343647" y="1764384"/>
                </a:cubicBezTo>
                <a:cubicBezTo>
                  <a:pt x="354698" y="1745045"/>
                  <a:pt x="359035" y="1721530"/>
                  <a:pt x="373530" y="1704619"/>
                </a:cubicBezTo>
                <a:cubicBezTo>
                  <a:pt x="389736" y="1685712"/>
                  <a:pt x="413373" y="1674737"/>
                  <a:pt x="433294" y="1659796"/>
                </a:cubicBezTo>
                <a:cubicBezTo>
                  <a:pt x="450165" y="1592314"/>
                  <a:pt x="448706" y="1569678"/>
                  <a:pt x="508000" y="1510384"/>
                </a:cubicBezTo>
                <a:lnTo>
                  <a:pt x="612589" y="1405796"/>
                </a:lnTo>
                <a:lnTo>
                  <a:pt x="642471" y="1375913"/>
                </a:lnTo>
                <a:cubicBezTo>
                  <a:pt x="656530" y="1291561"/>
                  <a:pt x="647205" y="1293317"/>
                  <a:pt x="687294" y="1226502"/>
                </a:cubicBezTo>
                <a:cubicBezTo>
                  <a:pt x="705772" y="1195706"/>
                  <a:pt x="714937" y="1152917"/>
                  <a:pt x="747059" y="1136855"/>
                </a:cubicBezTo>
                <a:lnTo>
                  <a:pt x="806824" y="1106972"/>
                </a:lnTo>
                <a:cubicBezTo>
                  <a:pt x="811804" y="1092031"/>
                  <a:pt x="817438" y="1077292"/>
                  <a:pt x="821765" y="1062149"/>
                </a:cubicBezTo>
                <a:cubicBezTo>
                  <a:pt x="827406" y="1042404"/>
                  <a:pt x="828617" y="1021258"/>
                  <a:pt x="836706" y="1002384"/>
                </a:cubicBezTo>
                <a:cubicBezTo>
                  <a:pt x="850841" y="969403"/>
                  <a:pt x="872376" y="951774"/>
                  <a:pt x="896471" y="927678"/>
                </a:cubicBezTo>
                <a:cubicBezTo>
                  <a:pt x="906432" y="902776"/>
                  <a:pt x="917187" y="878177"/>
                  <a:pt x="926353" y="852972"/>
                </a:cubicBezTo>
                <a:cubicBezTo>
                  <a:pt x="937118" y="823370"/>
                  <a:pt x="937337" y="788524"/>
                  <a:pt x="956236" y="763325"/>
                </a:cubicBezTo>
                <a:cubicBezTo>
                  <a:pt x="986118" y="723482"/>
                  <a:pt x="1004444" y="671423"/>
                  <a:pt x="1045883" y="643796"/>
                </a:cubicBezTo>
                <a:cubicBezTo>
                  <a:pt x="1156709" y="569910"/>
                  <a:pt x="1035426" y="655000"/>
                  <a:pt x="1120589" y="584031"/>
                </a:cubicBezTo>
                <a:cubicBezTo>
                  <a:pt x="1139719" y="568089"/>
                  <a:pt x="1162745" y="556816"/>
                  <a:pt x="1180353" y="539208"/>
                </a:cubicBezTo>
                <a:cubicBezTo>
                  <a:pt x="1279960" y="439601"/>
                  <a:pt x="1135533" y="544186"/>
                  <a:pt x="1255059" y="464502"/>
                </a:cubicBezTo>
                <a:cubicBezTo>
                  <a:pt x="1309478" y="355661"/>
                  <a:pt x="1254091" y="450688"/>
                  <a:pt x="1344706" y="344972"/>
                </a:cubicBezTo>
                <a:cubicBezTo>
                  <a:pt x="1387061" y="295559"/>
                  <a:pt x="1358238" y="307253"/>
                  <a:pt x="1404471" y="270266"/>
                </a:cubicBezTo>
                <a:cubicBezTo>
                  <a:pt x="1444815" y="237990"/>
                  <a:pt x="1493286" y="218388"/>
                  <a:pt x="1538941" y="195561"/>
                </a:cubicBezTo>
                <a:cubicBezTo>
                  <a:pt x="1563843" y="170659"/>
                  <a:pt x="1580238" y="131992"/>
                  <a:pt x="1613647" y="120855"/>
                </a:cubicBezTo>
                <a:cubicBezTo>
                  <a:pt x="1665124" y="103695"/>
                  <a:pt x="1727440" y="81649"/>
                  <a:pt x="1778000" y="76031"/>
                </a:cubicBezTo>
                <a:cubicBezTo>
                  <a:pt x="1942580" y="57745"/>
                  <a:pt x="1867985" y="68504"/>
                  <a:pt x="2002118" y="46149"/>
                </a:cubicBezTo>
                <a:cubicBezTo>
                  <a:pt x="2073438" y="22375"/>
                  <a:pt x="2105962" y="6355"/>
                  <a:pt x="2181412" y="1325"/>
                </a:cubicBezTo>
                <a:cubicBezTo>
                  <a:pt x="2226136" y="-1657"/>
                  <a:pt x="2271059" y="1325"/>
                  <a:pt x="2315883" y="1325"/>
                </a:cubicBez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9" name="TextBox 18"/>
          <p:cNvSpPr txBox="1"/>
          <p:nvPr/>
        </p:nvSpPr>
        <p:spPr>
          <a:xfrm>
            <a:off x="5997385" y="4822884"/>
            <a:ext cx="2791012" cy="830997"/>
          </a:xfrm>
          <a:prstGeom prst="rect">
            <a:avLst/>
          </a:prstGeom>
          <a:noFill/>
        </p:spPr>
        <p:txBody>
          <a:bodyPr wrap="square" rtlCol="0">
            <a:spAutoFit/>
          </a:bodyPr>
          <a:lstStyle/>
          <a:p>
            <a:r>
              <a:rPr lang="en-US" sz="2400" dirty="0" smtClean="0">
                <a:solidFill>
                  <a:srgbClr val="0000FF"/>
                </a:solidFill>
                <a:latin typeface="Myriad Pro"/>
                <a:cs typeface="Myriad Pro"/>
              </a:rPr>
              <a:t>What we want</a:t>
            </a:r>
          </a:p>
          <a:p>
            <a:r>
              <a:rPr lang="en-US" sz="2400" dirty="0" smtClean="0">
                <a:solidFill>
                  <a:srgbClr val="FF0000"/>
                </a:solidFill>
                <a:latin typeface="Myriad Pro"/>
                <a:cs typeface="Myriad Pro"/>
              </a:rPr>
              <a:t>What we (might) get</a:t>
            </a:r>
          </a:p>
        </p:txBody>
      </p:sp>
      <p:sp>
        <p:nvSpPr>
          <p:cNvPr id="4" name="TextBox 3"/>
          <p:cNvSpPr txBox="1"/>
          <p:nvPr/>
        </p:nvSpPr>
        <p:spPr>
          <a:xfrm>
            <a:off x="642470" y="2162856"/>
            <a:ext cx="4093882" cy="3416320"/>
          </a:xfrm>
          <a:prstGeom prst="rect">
            <a:avLst/>
          </a:prstGeom>
          <a:noFill/>
        </p:spPr>
        <p:txBody>
          <a:bodyPr wrap="square" rtlCol="0">
            <a:spAutoFit/>
          </a:bodyPr>
          <a:lstStyle/>
          <a:p>
            <a:r>
              <a:rPr lang="en-US" sz="2400" dirty="0" smtClean="0">
                <a:latin typeface="Myriad Pro"/>
                <a:cs typeface="Myriad Pro"/>
              </a:rPr>
              <a:t>We will see during the next week that binding curves are often hyperbolic.</a:t>
            </a:r>
          </a:p>
          <a:p>
            <a:endParaRPr lang="en-US" sz="2400" dirty="0">
              <a:latin typeface="Myriad Pro"/>
              <a:cs typeface="Myriad Pro"/>
            </a:endParaRPr>
          </a:p>
          <a:p>
            <a:r>
              <a:rPr lang="en-US" sz="2400" dirty="0" smtClean="0">
                <a:latin typeface="Myriad Pro"/>
                <a:cs typeface="Myriad Pro"/>
              </a:rPr>
              <a:t>This week you’ll learn why, and in the section on creating switch-like behaviors, you’ll see how the problem can be overcome.</a:t>
            </a:r>
            <a:endParaRPr lang="en-US" sz="2400" dirty="0">
              <a:latin typeface="Myriad Pro"/>
              <a:cs typeface="Myriad Pro"/>
            </a:endParaRPr>
          </a:p>
        </p:txBody>
      </p:sp>
    </p:spTree>
    <p:extLst>
      <p:ext uri="{BB962C8B-B14F-4D97-AF65-F5344CB8AC3E}">
        <p14:creationId xmlns:p14="http://schemas.microsoft.com/office/powerpoint/2010/main" val="923941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46" y="274638"/>
            <a:ext cx="8447741" cy="1443598"/>
          </a:xfrm>
        </p:spPr>
        <p:txBody>
          <a:bodyPr>
            <a:noAutofit/>
          </a:bodyPr>
          <a:lstStyle/>
          <a:p>
            <a:r>
              <a:rPr lang="en-US" sz="3600" dirty="0" smtClean="0">
                <a:latin typeface="Myriad Pro"/>
                <a:cs typeface="Myriad Pro"/>
              </a:rPr>
              <a:t>Why would it be hard to make logic gates if binding probability is not switch-like?</a:t>
            </a:r>
            <a:endParaRPr lang="en-US" sz="3600" dirty="0">
              <a:latin typeface="Myriad Pro"/>
              <a:cs typeface="Myriad Pro"/>
            </a:endParaRPr>
          </a:p>
        </p:txBody>
      </p:sp>
      <p:sp>
        <p:nvSpPr>
          <p:cNvPr id="12" name="Rectangle 11"/>
          <p:cNvSpPr/>
          <p:nvPr/>
        </p:nvSpPr>
        <p:spPr>
          <a:xfrm>
            <a:off x="2211294" y="4004235"/>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41930" y="4004235"/>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grpSp>
        <p:nvGrpSpPr>
          <p:cNvPr id="14" name="Group 13"/>
          <p:cNvGrpSpPr/>
          <p:nvPr/>
        </p:nvGrpSpPr>
        <p:grpSpPr>
          <a:xfrm>
            <a:off x="3003175" y="3757572"/>
            <a:ext cx="248021" cy="274917"/>
            <a:chOff x="2949397" y="2698376"/>
            <a:chExt cx="248021" cy="274917"/>
          </a:xfrm>
        </p:grpSpPr>
        <p:cxnSp>
          <p:nvCxnSpPr>
            <p:cNvPr id="15" name="Straight Connector 1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2958362" y="4004235"/>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194233" y="4004235"/>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4233" y="4171575"/>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Block Arc 19"/>
          <p:cNvSpPr/>
          <p:nvPr/>
        </p:nvSpPr>
        <p:spPr>
          <a:xfrm rot="16200000">
            <a:off x="1744387" y="3765635"/>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2" name="Straight Connector 21"/>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513977" y="1807881"/>
            <a:ext cx="8277410" cy="1569660"/>
          </a:xfrm>
          <a:prstGeom prst="rect">
            <a:avLst/>
          </a:prstGeom>
          <a:noFill/>
        </p:spPr>
        <p:txBody>
          <a:bodyPr wrap="square" rtlCol="0">
            <a:spAutoFit/>
          </a:bodyPr>
          <a:lstStyle/>
          <a:p>
            <a:r>
              <a:rPr lang="en-US" sz="2400" dirty="0" smtClean="0">
                <a:latin typeface="Myriad Pro"/>
                <a:cs typeface="Myriad Pro"/>
              </a:rPr>
              <a:t>Suppose the repressor is at an intermediate concentration.</a:t>
            </a:r>
          </a:p>
          <a:p>
            <a:endParaRPr lang="en-US" sz="2400" dirty="0">
              <a:latin typeface="Myriad Pro"/>
              <a:cs typeface="Myriad Pro"/>
            </a:endParaRPr>
          </a:p>
          <a:p>
            <a:r>
              <a:rPr lang="en-US" sz="2400" dirty="0" smtClean="0">
                <a:latin typeface="Myriad Pro"/>
                <a:cs typeface="Myriad Pro"/>
              </a:rPr>
              <a:t>Sometimes it will be bound and block RNA polymerase; sometimes not.</a:t>
            </a:r>
            <a:endParaRPr lang="en-US" sz="2400" dirty="0">
              <a:latin typeface="Myriad Pro"/>
              <a:cs typeface="Myriad Pro"/>
            </a:endParaRPr>
          </a:p>
        </p:txBody>
      </p:sp>
      <p:sp>
        <p:nvSpPr>
          <p:cNvPr id="27" name="Rectangle 26"/>
          <p:cNvSpPr/>
          <p:nvPr/>
        </p:nvSpPr>
        <p:spPr>
          <a:xfrm>
            <a:off x="5558117" y="5602948"/>
            <a:ext cx="522942" cy="299299"/>
          </a:xfrm>
          <a:prstGeom prst="rect">
            <a:avLst/>
          </a:prstGeom>
          <a:solidFill>
            <a:srgbClr val="FFFF00">
              <a:alpha val="48000"/>
            </a:srgb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8" name="Rectangle 27"/>
          <p:cNvSpPr/>
          <p:nvPr/>
        </p:nvSpPr>
        <p:spPr>
          <a:xfrm>
            <a:off x="4216398" y="5605698"/>
            <a:ext cx="522942" cy="299299"/>
          </a:xfrm>
          <a:prstGeom prst="rect">
            <a:avLst/>
          </a:prstGeom>
          <a:solidFill>
            <a:srgbClr val="FFFF00">
              <a:alpha val="48000"/>
            </a:srgb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31" name="Group 30"/>
          <p:cNvGrpSpPr/>
          <p:nvPr/>
        </p:nvGrpSpPr>
        <p:grpSpPr>
          <a:xfrm>
            <a:off x="1907992" y="3839387"/>
            <a:ext cx="1001068" cy="498441"/>
            <a:chOff x="10033004" y="2783118"/>
            <a:chExt cx="1001068" cy="498441"/>
          </a:xfrm>
        </p:grpSpPr>
        <p:sp>
          <p:nvSpPr>
            <p:cNvPr id="32" name="Oval 31"/>
            <p:cNvSpPr/>
            <p:nvPr/>
          </p:nvSpPr>
          <p:spPr>
            <a:xfrm>
              <a:off x="10033004" y="2783118"/>
              <a:ext cx="1001068" cy="498441"/>
            </a:xfrm>
            <a:prstGeom prst="ellipse">
              <a:avLst/>
            </a:prstGeom>
            <a:solidFill>
              <a:srgbClr val="3366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3" name="Straight Arrow Connector 32"/>
            <p:cNvCxnSpPr/>
            <p:nvPr/>
          </p:nvCxnSpPr>
          <p:spPr>
            <a:xfrm>
              <a:off x="10269079" y="3031430"/>
              <a:ext cx="552830"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288042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46" y="274638"/>
            <a:ext cx="8447741" cy="1443598"/>
          </a:xfrm>
        </p:spPr>
        <p:txBody>
          <a:bodyPr>
            <a:noAutofit/>
          </a:bodyPr>
          <a:lstStyle/>
          <a:p>
            <a:r>
              <a:rPr lang="en-US" sz="3600" dirty="0" smtClean="0">
                <a:latin typeface="Myriad Pro"/>
                <a:cs typeface="Myriad Pro"/>
              </a:rPr>
              <a:t>Why would it be hard to make logic gates if binding probability is not switch-like?</a:t>
            </a:r>
            <a:endParaRPr lang="en-US" sz="3600" dirty="0">
              <a:latin typeface="Myriad Pro"/>
              <a:cs typeface="Myriad Pro"/>
            </a:endParaRPr>
          </a:p>
        </p:txBody>
      </p:sp>
      <p:sp>
        <p:nvSpPr>
          <p:cNvPr id="12" name="Rectangle 11"/>
          <p:cNvSpPr/>
          <p:nvPr/>
        </p:nvSpPr>
        <p:spPr>
          <a:xfrm>
            <a:off x="2211294" y="4004235"/>
            <a:ext cx="537883" cy="167340"/>
          </a:xfrm>
          <a:prstGeom prst="rect">
            <a:avLst/>
          </a:prstGeom>
          <a:solidFill>
            <a:schemeClr val="accent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1541930" y="4004235"/>
            <a:ext cx="537883" cy="167340"/>
          </a:xfrm>
          <a:prstGeom prst="rect">
            <a:avLst/>
          </a:prstGeom>
          <a:solidFill>
            <a:srgbClr val="2EE8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2EE800"/>
              </a:solidFill>
            </a:endParaRPr>
          </a:p>
        </p:txBody>
      </p:sp>
      <p:grpSp>
        <p:nvGrpSpPr>
          <p:cNvPr id="14" name="Group 13"/>
          <p:cNvGrpSpPr/>
          <p:nvPr/>
        </p:nvGrpSpPr>
        <p:grpSpPr>
          <a:xfrm>
            <a:off x="3003175" y="3757572"/>
            <a:ext cx="248021" cy="274917"/>
            <a:chOff x="2949397" y="2698376"/>
            <a:chExt cx="248021" cy="274917"/>
          </a:xfrm>
        </p:grpSpPr>
        <p:cxnSp>
          <p:nvCxnSpPr>
            <p:cNvPr id="15" name="Straight Connector 14"/>
            <p:cNvCxnSpPr/>
            <p:nvPr/>
          </p:nvCxnSpPr>
          <p:spPr>
            <a:xfrm flipV="1">
              <a:off x="2958362" y="2709445"/>
              <a:ext cx="0" cy="26384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949397" y="2698376"/>
              <a:ext cx="248021"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17" name="Rectangle 16"/>
          <p:cNvSpPr/>
          <p:nvPr/>
        </p:nvSpPr>
        <p:spPr>
          <a:xfrm>
            <a:off x="2958362" y="4004235"/>
            <a:ext cx="3481294" cy="167340"/>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194233" y="4004235"/>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4233" y="4171575"/>
            <a:ext cx="871070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0" name="Block Arc 19"/>
          <p:cNvSpPr/>
          <p:nvPr/>
        </p:nvSpPr>
        <p:spPr>
          <a:xfrm rot="16200000">
            <a:off x="1744387" y="3765635"/>
            <a:ext cx="702235" cy="670841"/>
          </a:xfrm>
          <a:prstGeom prst="blockArc">
            <a:avLst/>
          </a:prstGeom>
          <a:solidFill>
            <a:srgbClr val="2EE8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1" name="TextBox 20"/>
          <p:cNvSpPr txBox="1"/>
          <p:nvPr/>
        </p:nvSpPr>
        <p:spPr>
          <a:xfrm>
            <a:off x="1748118" y="4746126"/>
            <a:ext cx="5393766" cy="1754327"/>
          </a:xfrm>
          <a:prstGeom prst="rect">
            <a:avLst/>
          </a:prstGeom>
          <a:noFill/>
        </p:spPr>
        <p:txBody>
          <a:bodyPr wrap="square" rtlCol="0">
            <a:spAutoFit/>
          </a:bodyPr>
          <a:lstStyle/>
          <a:p>
            <a:pPr algn="ctr"/>
            <a:r>
              <a:rPr lang="en-US" dirty="0" smtClean="0"/>
              <a:t>Activator</a:t>
            </a:r>
            <a:r>
              <a:rPr lang="en-US" dirty="0" smtClean="0"/>
              <a:t>	</a:t>
            </a:r>
            <a:r>
              <a:rPr lang="en-US" dirty="0" smtClean="0"/>
              <a:t>	</a:t>
            </a:r>
            <a:r>
              <a:rPr lang="en-US" dirty="0" smtClean="0"/>
              <a:t>Repressor	</a:t>
            </a:r>
            <a:r>
              <a:rPr lang="en-US" dirty="0" smtClean="0"/>
              <a:t>RNA Pol</a:t>
            </a:r>
            <a:endParaRPr lang="en-US" dirty="0" smtClean="0"/>
          </a:p>
          <a:p>
            <a:pPr algn="ctr"/>
            <a:endParaRPr lang="en-US" dirty="0" smtClean="0"/>
          </a:p>
          <a:p>
            <a:pPr algn="ctr"/>
            <a:r>
              <a:rPr lang="en-US" dirty="0" smtClean="0"/>
              <a:t>OFF			OFF			OFF</a:t>
            </a:r>
          </a:p>
          <a:p>
            <a:pPr algn="ctr"/>
            <a:r>
              <a:rPr lang="en-US" dirty="0" smtClean="0"/>
              <a:t>ON			OFF			ON</a:t>
            </a:r>
          </a:p>
          <a:p>
            <a:pPr algn="ctr"/>
            <a:r>
              <a:rPr lang="en-US" dirty="0" smtClean="0"/>
              <a:t>OFF			ON			OFF</a:t>
            </a:r>
          </a:p>
          <a:p>
            <a:pPr algn="ctr"/>
            <a:r>
              <a:rPr lang="en-US" dirty="0" smtClean="0"/>
              <a:t>ON			ON			OFF	</a:t>
            </a:r>
            <a:endParaRPr lang="en-US" dirty="0" smtClean="0"/>
          </a:p>
        </p:txBody>
      </p:sp>
      <p:cxnSp>
        <p:nvCxnSpPr>
          <p:cNvPr id="22" name="Straight Connector 21"/>
          <p:cNvCxnSpPr/>
          <p:nvPr/>
        </p:nvCxnSpPr>
        <p:spPr>
          <a:xfrm>
            <a:off x="2614706" y="5170121"/>
            <a:ext cx="366058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69910"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853488" y="4854860"/>
            <a:ext cx="0" cy="163008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5" name="Block Arc 24"/>
          <p:cNvSpPr/>
          <p:nvPr/>
        </p:nvSpPr>
        <p:spPr>
          <a:xfrm rot="16200000">
            <a:off x="2368177" y="3743387"/>
            <a:ext cx="702235" cy="670841"/>
          </a:xfrm>
          <a:prstGeom prst="blockArc">
            <a:avLst/>
          </a:prstGeom>
          <a:solidFill>
            <a:schemeClr val="accent4"/>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6" name="TextBox 25"/>
          <p:cNvSpPr txBox="1"/>
          <p:nvPr/>
        </p:nvSpPr>
        <p:spPr>
          <a:xfrm>
            <a:off x="513977" y="1807881"/>
            <a:ext cx="8277410" cy="1569660"/>
          </a:xfrm>
          <a:prstGeom prst="rect">
            <a:avLst/>
          </a:prstGeom>
          <a:noFill/>
        </p:spPr>
        <p:txBody>
          <a:bodyPr wrap="square" rtlCol="0">
            <a:spAutoFit/>
          </a:bodyPr>
          <a:lstStyle/>
          <a:p>
            <a:r>
              <a:rPr lang="en-US" sz="2400" dirty="0" smtClean="0">
                <a:latin typeface="Myriad Pro"/>
                <a:cs typeface="Myriad Pro"/>
              </a:rPr>
              <a:t>Suppose the repressor is at an intermediate concentration.</a:t>
            </a:r>
          </a:p>
          <a:p>
            <a:endParaRPr lang="en-US" sz="2400" dirty="0">
              <a:latin typeface="Myriad Pro"/>
              <a:cs typeface="Myriad Pro"/>
            </a:endParaRPr>
          </a:p>
          <a:p>
            <a:r>
              <a:rPr lang="en-US" sz="2400" dirty="0" smtClean="0">
                <a:latin typeface="Myriad Pro"/>
                <a:cs typeface="Myriad Pro"/>
              </a:rPr>
              <a:t>Sometimes it will be bound and block RNA polymerase; sometimes not.</a:t>
            </a:r>
            <a:endParaRPr lang="en-US" sz="2400" dirty="0">
              <a:latin typeface="Myriad Pro"/>
              <a:cs typeface="Myriad Pro"/>
            </a:endParaRPr>
          </a:p>
        </p:txBody>
      </p:sp>
      <p:sp>
        <p:nvSpPr>
          <p:cNvPr id="3" name="Rectangle 2"/>
          <p:cNvSpPr/>
          <p:nvPr/>
        </p:nvSpPr>
        <p:spPr>
          <a:xfrm>
            <a:off x="5558117" y="6155765"/>
            <a:ext cx="522942" cy="299299"/>
          </a:xfrm>
          <a:prstGeom prst="rect">
            <a:avLst/>
          </a:prstGeom>
          <a:solidFill>
            <a:srgbClr val="FFFF00">
              <a:alpha val="48000"/>
            </a:srgb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7" name="Rectangle 26"/>
          <p:cNvSpPr/>
          <p:nvPr/>
        </p:nvSpPr>
        <p:spPr>
          <a:xfrm>
            <a:off x="4156634" y="6158515"/>
            <a:ext cx="522942" cy="299299"/>
          </a:xfrm>
          <a:prstGeom prst="rect">
            <a:avLst/>
          </a:prstGeom>
          <a:solidFill>
            <a:srgbClr val="FFFF00">
              <a:alpha val="48000"/>
            </a:srgbClr>
          </a:solidFill>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58180044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646" y="274638"/>
            <a:ext cx="8447741" cy="1443598"/>
          </a:xfrm>
        </p:spPr>
        <p:txBody>
          <a:bodyPr>
            <a:noAutofit/>
          </a:bodyPr>
          <a:lstStyle/>
          <a:p>
            <a:r>
              <a:rPr lang="en-US" sz="3600" dirty="0" smtClean="0">
                <a:latin typeface="Myriad Pro"/>
                <a:cs typeface="Myriad Pro"/>
              </a:rPr>
              <a:t>Why would it be hard to make logic gates if binding probability is not switch-like?</a:t>
            </a:r>
            <a:endParaRPr lang="en-US" sz="3600" dirty="0">
              <a:latin typeface="Myriad Pro"/>
              <a:cs typeface="Myriad Pro"/>
            </a:endParaRPr>
          </a:p>
        </p:txBody>
      </p:sp>
      <p:sp>
        <p:nvSpPr>
          <p:cNvPr id="26" name="TextBox 25"/>
          <p:cNvSpPr txBox="1"/>
          <p:nvPr/>
        </p:nvSpPr>
        <p:spPr>
          <a:xfrm>
            <a:off x="513977" y="1807881"/>
            <a:ext cx="8277410" cy="4524315"/>
          </a:xfrm>
          <a:prstGeom prst="rect">
            <a:avLst/>
          </a:prstGeom>
          <a:noFill/>
        </p:spPr>
        <p:txBody>
          <a:bodyPr wrap="square" rtlCol="0">
            <a:spAutoFit/>
          </a:bodyPr>
          <a:lstStyle/>
          <a:p>
            <a:r>
              <a:rPr lang="en-US" sz="2400" dirty="0" smtClean="0">
                <a:latin typeface="Myriad Pro"/>
                <a:cs typeface="Myriad Pro"/>
              </a:rPr>
              <a:t>Suppose the repressor is at an intermediate concentration.</a:t>
            </a:r>
          </a:p>
          <a:p>
            <a:endParaRPr lang="en-US" sz="2400" dirty="0">
              <a:latin typeface="Myriad Pro"/>
              <a:cs typeface="Myriad Pro"/>
            </a:endParaRPr>
          </a:p>
          <a:p>
            <a:r>
              <a:rPr lang="en-US" sz="2400" dirty="0" smtClean="0">
                <a:latin typeface="Myriad Pro"/>
                <a:cs typeface="Myriad Pro"/>
              </a:rPr>
              <a:t>Sometimes it will be bound and block RNA polymerase; sometimes not.</a:t>
            </a:r>
          </a:p>
          <a:p>
            <a:endParaRPr lang="en-US" sz="2400" dirty="0">
              <a:latin typeface="Myriad Pro"/>
              <a:cs typeface="Myriad Pro"/>
            </a:endParaRPr>
          </a:p>
          <a:p>
            <a:r>
              <a:rPr lang="en-US" sz="2400" dirty="0" smtClean="0">
                <a:latin typeface="Myriad Pro"/>
                <a:cs typeface="Myriad Pro"/>
              </a:rPr>
              <a:t>The regulated gene will therefore be transcribed at some intermediate rate, so the output (RNA polymerase binding, and ultimately the concentration of the gene’s product) will not be a Boolean value.</a:t>
            </a:r>
          </a:p>
          <a:p>
            <a:endParaRPr lang="en-US" sz="2400" dirty="0">
              <a:latin typeface="Myriad Pro"/>
              <a:cs typeface="Myriad Pro"/>
            </a:endParaRPr>
          </a:p>
          <a:p>
            <a:r>
              <a:rPr lang="en-US" sz="2400" i="1" dirty="0" smtClean="0">
                <a:latin typeface="Myriad Pro"/>
                <a:cs typeface="Myriad Pro"/>
              </a:rPr>
              <a:t>This problem would arise at least every time the input transcription factor’s concentration transitioned from low to high, or vice versa.</a:t>
            </a:r>
          </a:p>
        </p:txBody>
      </p:sp>
    </p:spTree>
    <p:extLst>
      <p:ext uri="{BB962C8B-B14F-4D97-AF65-F5344CB8AC3E}">
        <p14:creationId xmlns:p14="http://schemas.microsoft.com/office/powerpoint/2010/main" val="34356427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Organisms are biologically programmed to follow algorithms</a:t>
            </a:r>
            <a:endParaRPr lang="en-US" dirty="0"/>
          </a:p>
        </p:txBody>
      </p:sp>
      <p:pic>
        <p:nvPicPr>
          <p:cNvPr id="4" name="goose egg-rolling.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8000" y="1949817"/>
            <a:ext cx="8128000" cy="4064000"/>
          </a:xfrm>
          <a:prstGeom prst="rect">
            <a:avLst/>
          </a:prstGeom>
        </p:spPr>
      </p:pic>
    </p:spTree>
    <p:extLst>
      <p:ext uri="{BB962C8B-B14F-4D97-AF65-F5344CB8AC3E}">
        <p14:creationId xmlns:p14="http://schemas.microsoft.com/office/powerpoint/2010/main" val="156929996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41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30706"/>
            <a:ext cx="8229600" cy="2928748"/>
          </a:xfrm>
        </p:spPr>
        <p:txBody>
          <a:bodyPr>
            <a:normAutofit/>
          </a:bodyPr>
          <a:lstStyle/>
          <a:p>
            <a:pPr marL="0" indent="0">
              <a:buNone/>
            </a:pPr>
            <a:r>
              <a:rPr lang="en-US" sz="2400" dirty="0" smtClean="0">
                <a:latin typeface="Myriad Pro"/>
                <a:cs typeface="Myriad Pro"/>
              </a:rPr>
              <a:t>Your computer encodes Boolean values </a:t>
            </a:r>
            <a:r>
              <a:rPr lang="en-US" sz="2400" dirty="0" smtClean="0">
                <a:latin typeface="Myriad Pro"/>
                <a:cs typeface="Myriad Pro"/>
              </a:rPr>
              <a:t>(“bits”) as </a:t>
            </a:r>
            <a:r>
              <a:rPr lang="en-US" sz="2400" dirty="0" smtClean="0">
                <a:latin typeface="Myriad Pro"/>
                <a:cs typeface="Myriad Pro"/>
              </a:rPr>
              <a:t>high and low voltages (often 5V and 0V).</a:t>
            </a:r>
          </a:p>
          <a:p>
            <a:pPr marL="0" indent="0">
              <a:buNone/>
            </a:pPr>
            <a:r>
              <a:rPr lang="en-US" sz="2400" dirty="0" smtClean="0">
                <a:latin typeface="Myriad Pro"/>
                <a:cs typeface="Myriad Pro"/>
              </a:rPr>
              <a:t>Voltage is a continuous quantity.</a:t>
            </a:r>
          </a:p>
          <a:p>
            <a:pPr marL="0" indent="0">
              <a:buNone/>
            </a:pPr>
            <a:r>
              <a:rPr lang="en-US" sz="2400" dirty="0" smtClean="0">
                <a:latin typeface="Myriad Pro"/>
                <a:cs typeface="Myriad Pro"/>
              </a:rPr>
              <a:t>To get from high to low, or vice versa, must go through every value in between.</a:t>
            </a:r>
          </a:p>
          <a:p>
            <a:pPr marL="0" indent="0">
              <a:buNone/>
            </a:pPr>
            <a:r>
              <a:rPr lang="en-US" sz="2400" dirty="0" smtClean="0">
                <a:latin typeface="Myriad Pro"/>
                <a:cs typeface="Myriad Pro"/>
              </a:rPr>
              <a:t>Why don’t the transitions cause problems for the computer?</a:t>
            </a:r>
            <a:endParaRPr lang="en-US" sz="2400" dirty="0">
              <a:latin typeface="Myriad Pro"/>
              <a:cs typeface="Myriad Pro"/>
            </a:endParaRPr>
          </a:p>
        </p:txBody>
      </p:sp>
      <p:pic>
        <p:nvPicPr>
          <p:cNvPr id="5" name="Picture 4"/>
          <p:cNvPicPr>
            <a:picLocks noChangeAspect="1"/>
          </p:cNvPicPr>
          <p:nvPr/>
        </p:nvPicPr>
        <p:blipFill>
          <a:blip r:embed="rId3"/>
          <a:stretch>
            <a:fillRect/>
          </a:stretch>
        </p:blipFill>
        <p:spPr>
          <a:xfrm>
            <a:off x="2674472" y="419100"/>
            <a:ext cx="4064000" cy="2971800"/>
          </a:xfrm>
          <a:prstGeom prst="rect">
            <a:avLst/>
          </a:prstGeom>
        </p:spPr>
      </p:pic>
    </p:spTree>
    <p:extLst>
      <p:ext uri="{BB962C8B-B14F-4D97-AF65-F5344CB8AC3E}">
        <p14:creationId xmlns:p14="http://schemas.microsoft.com/office/powerpoint/2010/main" val="218621419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Synchronization through the clock prevents read-out during transitions</a:t>
            </a:r>
            <a:endParaRPr lang="en-US" dirty="0">
              <a:latin typeface="Myriad Pro"/>
              <a:cs typeface="Myriad Pro"/>
            </a:endParaRPr>
          </a:p>
        </p:txBody>
      </p:sp>
      <p:pic>
        <p:nvPicPr>
          <p:cNvPr id="4" name="Picture 3"/>
          <p:cNvPicPr>
            <a:picLocks noChangeAspect="1"/>
          </p:cNvPicPr>
          <p:nvPr/>
        </p:nvPicPr>
        <p:blipFill>
          <a:blip r:embed="rId3"/>
          <a:stretch>
            <a:fillRect/>
          </a:stretch>
        </p:blipFill>
        <p:spPr>
          <a:xfrm>
            <a:off x="4952310" y="2106705"/>
            <a:ext cx="3535930" cy="3092824"/>
          </a:xfrm>
          <a:prstGeom prst="rect">
            <a:avLst/>
          </a:prstGeom>
        </p:spPr>
      </p:pic>
      <p:pic>
        <p:nvPicPr>
          <p:cNvPr id="5" name="Picture 4"/>
          <p:cNvPicPr>
            <a:picLocks noChangeAspect="1"/>
          </p:cNvPicPr>
          <p:nvPr/>
        </p:nvPicPr>
        <p:blipFill>
          <a:blip r:embed="rId4"/>
          <a:stretch>
            <a:fillRect/>
          </a:stretch>
        </p:blipFill>
        <p:spPr>
          <a:xfrm>
            <a:off x="457200" y="2106705"/>
            <a:ext cx="3579359" cy="1987178"/>
          </a:xfrm>
          <a:prstGeom prst="rect">
            <a:avLst/>
          </a:prstGeom>
        </p:spPr>
      </p:pic>
      <p:sp>
        <p:nvSpPr>
          <p:cNvPr id="6" name="Content Placeholder 2"/>
          <p:cNvSpPr>
            <a:spLocks noGrp="1"/>
          </p:cNvSpPr>
          <p:nvPr>
            <p:ph idx="1"/>
          </p:nvPr>
        </p:nvSpPr>
        <p:spPr>
          <a:xfrm>
            <a:off x="4862664" y="5304116"/>
            <a:ext cx="3967572" cy="1210513"/>
          </a:xfrm>
        </p:spPr>
        <p:txBody>
          <a:bodyPr>
            <a:normAutofit/>
          </a:bodyPr>
          <a:lstStyle/>
          <a:p>
            <a:pPr marL="0" indent="0">
              <a:buNone/>
            </a:pPr>
            <a:r>
              <a:rPr lang="en-US" sz="1800" dirty="0" smtClean="0">
                <a:latin typeface="Myriad Pro"/>
                <a:cs typeface="Myriad Pro"/>
              </a:rPr>
              <a:t>A biological clock helps a continuous </a:t>
            </a:r>
            <a:r>
              <a:rPr lang="en-US" sz="1800" dirty="0" err="1" smtClean="0">
                <a:latin typeface="Myriad Pro"/>
                <a:cs typeface="Myriad Pro"/>
              </a:rPr>
              <a:t>wavefront</a:t>
            </a:r>
            <a:r>
              <a:rPr lang="en-US" sz="1800" dirty="0" smtClean="0">
                <a:latin typeface="Myriad Pro"/>
                <a:cs typeface="Myriad Pro"/>
              </a:rPr>
              <a:t> pattern the </a:t>
            </a:r>
            <a:r>
              <a:rPr lang="en-US" sz="1800" dirty="0" err="1" smtClean="0">
                <a:latin typeface="Myriad Pro"/>
                <a:cs typeface="Myriad Pro"/>
              </a:rPr>
              <a:t>somites</a:t>
            </a:r>
            <a:r>
              <a:rPr lang="en-US" sz="1800" dirty="0" smtClean="0">
                <a:latin typeface="Myriad Pro"/>
                <a:cs typeface="Myriad Pro"/>
              </a:rPr>
              <a:t> (which give rise to vertebrae, </a:t>
            </a:r>
            <a:r>
              <a:rPr lang="en-US" sz="1800" dirty="0" smtClean="0">
                <a:latin typeface="Myriad Pro"/>
                <a:cs typeface="Myriad Pro"/>
              </a:rPr>
              <a:t>ribs, etc</a:t>
            </a:r>
            <a:r>
              <a:rPr lang="en-US" sz="1800" dirty="0" smtClean="0">
                <a:latin typeface="Myriad Pro"/>
                <a:cs typeface="Myriad Pro"/>
              </a:rPr>
              <a:t>.)</a:t>
            </a:r>
            <a:endParaRPr lang="en-US" sz="1800" dirty="0">
              <a:latin typeface="Myriad Pro"/>
              <a:cs typeface="Myriad Pro"/>
            </a:endParaRPr>
          </a:p>
        </p:txBody>
      </p:sp>
      <p:pic>
        <p:nvPicPr>
          <p:cNvPr id="7" name="Picture 6"/>
          <p:cNvPicPr>
            <a:picLocks noChangeAspect="1"/>
          </p:cNvPicPr>
          <p:nvPr/>
        </p:nvPicPr>
        <p:blipFill>
          <a:blip r:embed="rId5"/>
          <a:stretch>
            <a:fillRect/>
          </a:stretch>
        </p:blipFill>
        <p:spPr>
          <a:xfrm>
            <a:off x="442258" y="4775630"/>
            <a:ext cx="3654413" cy="1066369"/>
          </a:xfrm>
          <a:prstGeom prst="rect">
            <a:avLst/>
          </a:prstGeom>
        </p:spPr>
      </p:pic>
    </p:spTree>
    <p:extLst>
      <p:ext uri="{BB962C8B-B14F-4D97-AF65-F5344CB8AC3E}">
        <p14:creationId xmlns:p14="http://schemas.microsoft.com/office/powerpoint/2010/main" val="3590929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clock-and-</a:t>
            </a:r>
            <a:r>
              <a:rPr lang="en-US" dirty="0" err="1" smtClean="0"/>
              <a:t>wavefront</a:t>
            </a:r>
            <a:r>
              <a:rPr lang="en-US" dirty="0" smtClean="0"/>
              <a:t> model</a:t>
            </a:r>
            <a:br>
              <a:rPr lang="en-US" dirty="0" smtClean="0"/>
            </a:br>
            <a:r>
              <a:rPr lang="en-US" dirty="0" smtClean="0"/>
              <a:t>of </a:t>
            </a:r>
            <a:r>
              <a:rPr lang="en-US" dirty="0" err="1" smtClean="0"/>
              <a:t>somitogenesis</a:t>
            </a:r>
            <a:endParaRPr lang="en-US" dirty="0"/>
          </a:p>
        </p:txBody>
      </p:sp>
      <p:pic>
        <p:nvPicPr>
          <p:cNvPr id="4" name="somitogenesis clock and wavefront mode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95294" y="1724211"/>
            <a:ext cx="6858000" cy="4672012"/>
          </a:xfrm>
          <a:prstGeom prst="rect">
            <a:avLst/>
          </a:prstGeom>
        </p:spPr>
      </p:pic>
    </p:spTree>
    <p:extLst>
      <p:ext uri="{BB962C8B-B14F-4D97-AF65-F5344CB8AC3E}">
        <p14:creationId xmlns:p14="http://schemas.microsoft.com/office/powerpoint/2010/main" val="12929088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Separation of timescales</a:t>
            </a:r>
            <a:endParaRPr lang="en-US" dirty="0"/>
          </a:p>
        </p:txBody>
      </p:sp>
      <p:pic>
        <p:nvPicPr>
          <p:cNvPr id="4" name="Content Placeholder 3"/>
          <p:cNvPicPr>
            <a:picLocks noGrp="1" noChangeAspect="1"/>
          </p:cNvPicPr>
          <p:nvPr>
            <p:ph idx="1"/>
          </p:nvPr>
        </p:nvPicPr>
        <p:blipFill>
          <a:blip r:embed="rId2"/>
          <a:srcRect t="5033" b="5033"/>
          <a:stretch>
            <a:fillRect/>
          </a:stretch>
        </p:blipFill>
        <p:spPr>
          <a:xfrm>
            <a:off x="5896822" y="1417638"/>
            <a:ext cx="2410472" cy="2042882"/>
          </a:xfrm>
        </p:spPr>
      </p:pic>
      <p:sp>
        <p:nvSpPr>
          <p:cNvPr id="5" name="Content Placeholder 2"/>
          <p:cNvSpPr txBox="1">
            <a:spLocks/>
          </p:cNvSpPr>
          <p:nvPr/>
        </p:nvSpPr>
        <p:spPr>
          <a:xfrm>
            <a:off x="6090023" y="3460520"/>
            <a:ext cx="2097741" cy="53788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cs typeface="Myriad Pro"/>
              </a:rPr>
              <a:t>A CRT monitor</a:t>
            </a:r>
            <a:endParaRPr lang="en-US" sz="2400" dirty="0">
              <a:latin typeface="Myriad Pro"/>
              <a:cs typeface="Myriad Pro"/>
            </a:endParaRPr>
          </a:p>
        </p:txBody>
      </p:sp>
      <p:sp>
        <p:nvSpPr>
          <p:cNvPr id="6" name="TextBox 5"/>
          <p:cNvSpPr txBox="1"/>
          <p:nvPr/>
        </p:nvSpPr>
        <p:spPr>
          <a:xfrm>
            <a:off x="337672" y="1651758"/>
            <a:ext cx="5310093" cy="4524315"/>
          </a:xfrm>
          <a:prstGeom prst="rect">
            <a:avLst/>
          </a:prstGeom>
          <a:noFill/>
        </p:spPr>
        <p:txBody>
          <a:bodyPr wrap="square" rtlCol="0">
            <a:spAutoFit/>
          </a:bodyPr>
          <a:lstStyle/>
          <a:p>
            <a:r>
              <a:rPr lang="en-US" sz="2400" dirty="0" smtClean="0">
                <a:latin typeface="Myriad Pro"/>
                <a:cs typeface="Myriad Pro"/>
              </a:rPr>
              <a:t>What if the input [TF]s changed much faster than gene expression occurred?</a:t>
            </a:r>
          </a:p>
          <a:p>
            <a:endParaRPr lang="en-US" sz="2400" dirty="0" smtClean="0">
              <a:latin typeface="Myriad Pro"/>
              <a:cs typeface="Myriad Pro"/>
            </a:endParaRPr>
          </a:p>
          <a:p>
            <a:r>
              <a:rPr lang="en-US" sz="2400" dirty="0" smtClean="0">
                <a:latin typeface="Myriad Pro"/>
                <a:cs typeface="Myriad Pro"/>
              </a:rPr>
              <a:t>This can be achieved if the transcription factors are always present but are modified to become activated. (Post-translational modification is faster than gene expression.)</a:t>
            </a:r>
            <a:endParaRPr lang="en-US" sz="2400" dirty="0">
              <a:latin typeface="Myriad Pro"/>
              <a:cs typeface="Myriad Pro"/>
            </a:endParaRPr>
          </a:p>
          <a:p>
            <a:endParaRPr lang="en-US" sz="2400" dirty="0">
              <a:latin typeface="Myriad Pro"/>
              <a:cs typeface="Myriad Pro"/>
            </a:endParaRPr>
          </a:p>
          <a:p>
            <a:r>
              <a:rPr lang="en-US" sz="2400" dirty="0" smtClean="0">
                <a:latin typeface="Myriad Pro"/>
                <a:cs typeface="Myriad Pro"/>
              </a:rPr>
              <a:t>Unfortunately, this only works for shallow networks. We need to be able to string many NAND gates together.</a:t>
            </a:r>
          </a:p>
        </p:txBody>
      </p:sp>
      <p:pic>
        <p:nvPicPr>
          <p:cNvPr id="7" name="Picture 6"/>
          <p:cNvPicPr>
            <a:picLocks noChangeAspect="1"/>
          </p:cNvPicPr>
          <p:nvPr/>
        </p:nvPicPr>
        <p:blipFill rotWithShape="1">
          <a:blip r:embed="rId3"/>
          <a:srcRect l="6184" r="52664"/>
          <a:stretch/>
        </p:blipFill>
        <p:spPr>
          <a:xfrm>
            <a:off x="6549349" y="4228353"/>
            <a:ext cx="1459121" cy="2429436"/>
          </a:xfrm>
          <a:prstGeom prst="rect">
            <a:avLst/>
          </a:prstGeom>
        </p:spPr>
      </p:pic>
    </p:spTree>
    <p:extLst>
      <p:ext uri="{BB962C8B-B14F-4D97-AF65-F5344CB8AC3E}">
        <p14:creationId xmlns:p14="http://schemas.microsoft.com/office/powerpoint/2010/main" val="511015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845484"/>
            <a:ext cx="7772400" cy="5026398"/>
          </a:xfrm>
        </p:spPr>
        <p:txBody>
          <a:bodyPr>
            <a:normAutofit/>
          </a:bodyPr>
          <a:lstStyle/>
          <a:p>
            <a:r>
              <a:rPr lang="en-US" sz="3600" dirty="0" smtClean="0">
                <a:latin typeface="Myriad Pro"/>
                <a:cs typeface="Myriad Pro"/>
              </a:rPr>
              <a:t>Separation of timescales and synchronicity won’t always apply.</a:t>
            </a:r>
            <a:br>
              <a:rPr lang="en-US" sz="3600" dirty="0" smtClean="0">
                <a:latin typeface="Myriad Pro"/>
                <a:cs typeface="Myriad Pro"/>
              </a:rPr>
            </a:br>
            <a:r>
              <a:rPr lang="en-US" sz="3600" dirty="0">
                <a:latin typeface="Myriad Pro"/>
                <a:cs typeface="Myriad Pro"/>
              </a:rPr>
              <a:t/>
            </a:r>
            <a:br>
              <a:rPr lang="en-US" sz="3600" dirty="0">
                <a:latin typeface="Myriad Pro"/>
                <a:cs typeface="Myriad Pro"/>
              </a:rPr>
            </a:br>
            <a:r>
              <a:rPr lang="en-US" sz="3600" dirty="0" smtClean="0">
                <a:latin typeface="Myriad Pro"/>
                <a:cs typeface="Myriad Pro"/>
              </a:rPr>
              <a:t>In general we will not think of changes in input/output as instantaneous. Instead we will study the dynamics of continuous variables.</a:t>
            </a:r>
            <a:endParaRPr lang="en-US" sz="3600" dirty="0">
              <a:latin typeface="Myriad Pro"/>
              <a:cs typeface="Myriad Pro"/>
            </a:endParaRPr>
          </a:p>
        </p:txBody>
      </p:sp>
    </p:spTree>
    <p:extLst>
      <p:ext uri="{BB962C8B-B14F-4D97-AF65-F5344CB8AC3E}">
        <p14:creationId xmlns:p14="http://schemas.microsoft.com/office/powerpoint/2010/main" val="28809808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issue of duplicate parts</a:t>
            </a:r>
            <a:endParaRPr lang="en-US" dirty="0"/>
          </a:p>
        </p:txBody>
      </p:sp>
      <p:pic>
        <p:nvPicPr>
          <p:cNvPr id="4" name="Picture 3"/>
          <p:cNvPicPr>
            <a:picLocks noChangeAspect="1"/>
          </p:cNvPicPr>
          <p:nvPr/>
        </p:nvPicPr>
        <p:blipFill>
          <a:blip r:embed="rId3"/>
          <a:stretch>
            <a:fillRect/>
          </a:stretch>
        </p:blipFill>
        <p:spPr>
          <a:xfrm>
            <a:off x="134470" y="1255059"/>
            <a:ext cx="4652534" cy="2932114"/>
          </a:xfrm>
          <a:prstGeom prst="rect">
            <a:avLst/>
          </a:prstGeom>
        </p:spPr>
      </p:pic>
      <p:pic>
        <p:nvPicPr>
          <p:cNvPr id="5" name="Picture 4"/>
          <p:cNvPicPr>
            <a:picLocks noChangeAspect="1"/>
          </p:cNvPicPr>
          <p:nvPr/>
        </p:nvPicPr>
        <p:blipFill>
          <a:blip r:embed="rId4"/>
          <a:stretch>
            <a:fillRect/>
          </a:stretch>
        </p:blipFill>
        <p:spPr>
          <a:xfrm>
            <a:off x="4988052" y="1581991"/>
            <a:ext cx="3810000" cy="1905000"/>
          </a:xfrm>
          <a:prstGeom prst="rect">
            <a:avLst/>
          </a:prstGeom>
        </p:spPr>
      </p:pic>
      <p:pic>
        <p:nvPicPr>
          <p:cNvPr id="6" name="Picture 5"/>
          <p:cNvPicPr>
            <a:picLocks noChangeAspect="1"/>
          </p:cNvPicPr>
          <p:nvPr/>
        </p:nvPicPr>
        <p:blipFill>
          <a:blip r:embed="rId5"/>
          <a:stretch>
            <a:fillRect/>
          </a:stretch>
        </p:blipFill>
        <p:spPr>
          <a:xfrm>
            <a:off x="397436" y="4321642"/>
            <a:ext cx="4155948" cy="2346512"/>
          </a:xfrm>
          <a:prstGeom prst="rect">
            <a:avLst/>
          </a:prstGeom>
        </p:spPr>
      </p:pic>
      <p:grpSp>
        <p:nvGrpSpPr>
          <p:cNvPr id="3" name="Group 2"/>
          <p:cNvGrpSpPr/>
          <p:nvPr/>
        </p:nvGrpSpPr>
        <p:grpSpPr>
          <a:xfrm>
            <a:off x="5390777" y="4366465"/>
            <a:ext cx="3281082" cy="1777999"/>
            <a:chOff x="5390777" y="4366465"/>
            <a:chExt cx="3281082" cy="1777999"/>
          </a:xfrm>
        </p:grpSpPr>
        <p:sp>
          <p:nvSpPr>
            <p:cNvPr id="7" name="TextBox 6"/>
            <p:cNvSpPr txBox="1"/>
            <p:nvPr/>
          </p:nvSpPr>
          <p:spPr>
            <a:xfrm>
              <a:off x="5390777" y="4493900"/>
              <a:ext cx="3281082" cy="1569660"/>
            </a:xfrm>
            <a:prstGeom prst="rect">
              <a:avLst/>
            </a:prstGeom>
            <a:noFill/>
          </p:spPr>
          <p:txBody>
            <a:bodyPr wrap="square" rtlCol="0">
              <a:spAutoFit/>
            </a:bodyPr>
            <a:lstStyle/>
            <a:p>
              <a:pPr algn="ctr"/>
              <a:r>
                <a:rPr lang="en-US" sz="2400" dirty="0" smtClean="0">
                  <a:latin typeface="Myriad Pro"/>
                  <a:cs typeface="Myriad Pro"/>
                </a:rPr>
                <a:t>Duplicate </a:t>
              </a:r>
              <a:r>
                <a:rPr lang="en-US" sz="2400" dirty="0" smtClean="0">
                  <a:latin typeface="Myriad Pro"/>
                  <a:cs typeface="Myriad Pro"/>
                </a:rPr>
                <a:t>a TF gene &amp;</a:t>
              </a:r>
            </a:p>
            <a:p>
              <a:pPr algn="ctr"/>
              <a:r>
                <a:rPr lang="en-US" sz="2400" dirty="0" smtClean="0">
                  <a:latin typeface="Myriad Pro"/>
                  <a:cs typeface="Myriad Pro"/>
                </a:rPr>
                <a:t>use </a:t>
              </a:r>
              <a:r>
                <a:rPr lang="en-US" sz="2400" dirty="0" smtClean="0">
                  <a:latin typeface="Myriad Pro"/>
                  <a:cs typeface="Myriad Pro"/>
                </a:rPr>
                <a:t>each copy for a different task in the same cell</a:t>
              </a:r>
              <a:endParaRPr lang="en-US" sz="2400" dirty="0">
                <a:latin typeface="Myriad Pro"/>
                <a:cs typeface="Myriad Pro"/>
              </a:endParaRPr>
            </a:p>
          </p:txBody>
        </p:sp>
        <p:cxnSp>
          <p:nvCxnSpPr>
            <p:cNvPr id="9" name="Straight Connector 8"/>
            <p:cNvCxnSpPr/>
            <p:nvPr/>
          </p:nvCxnSpPr>
          <p:spPr>
            <a:xfrm>
              <a:off x="6066117" y="4381406"/>
              <a:ext cx="1763058" cy="1763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6170704" y="4366465"/>
              <a:ext cx="1810870" cy="176305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759487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discussion paper</a:t>
            </a:r>
            <a:endParaRPr lang="en-US" dirty="0"/>
          </a:p>
        </p:txBody>
      </p:sp>
      <p:pic>
        <p:nvPicPr>
          <p:cNvPr id="4" name="Picture 3"/>
          <p:cNvPicPr>
            <a:picLocks noChangeAspect="1"/>
          </p:cNvPicPr>
          <p:nvPr/>
        </p:nvPicPr>
        <p:blipFill>
          <a:blip r:embed="rId2"/>
          <a:stretch>
            <a:fillRect/>
          </a:stretch>
        </p:blipFill>
        <p:spPr>
          <a:xfrm>
            <a:off x="457200" y="2180666"/>
            <a:ext cx="8262471" cy="2802849"/>
          </a:xfrm>
          <a:prstGeom prst="rect">
            <a:avLst/>
          </a:prstGeom>
        </p:spPr>
      </p:pic>
    </p:spTree>
    <p:extLst>
      <p:ext uri="{BB962C8B-B14F-4D97-AF65-F5344CB8AC3E}">
        <p14:creationId xmlns:p14="http://schemas.microsoft.com/office/powerpoint/2010/main" val="11122588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 checklist for computing via</a:t>
            </a:r>
            <a:br>
              <a:rPr lang="en-US" dirty="0" smtClean="0">
                <a:latin typeface="Myriad Pro"/>
                <a:cs typeface="Myriad Pro"/>
              </a:rPr>
            </a:br>
            <a:r>
              <a:rPr lang="en-US" dirty="0" smtClean="0">
                <a:latin typeface="Myriad Pro"/>
                <a:cs typeface="Myriad Pro"/>
              </a:rPr>
              <a:t>gene regulation</a:t>
            </a:r>
            <a:endParaRPr lang="en-US" dirty="0">
              <a:latin typeface="Myriad Pro"/>
              <a:cs typeface="Myriad Pro"/>
            </a:endParaRPr>
          </a:p>
        </p:txBody>
      </p:sp>
      <p:sp>
        <p:nvSpPr>
          <p:cNvPr id="3" name="Content Placeholder 2"/>
          <p:cNvSpPr>
            <a:spLocks noGrp="1"/>
          </p:cNvSpPr>
          <p:nvPr>
            <p:ph idx="1"/>
          </p:nvPr>
        </p:nvSpPr>
        <p:spPr/>
        <p:txBody>
          <a:bodyPr>
            <a:normAutofit fontScale="92500"/>
          </a:bodyPr>
          <a:lstStyle/>
          <a:p>
            <a:r>
              <a:rPr lang="en-US" dirty="0" smtClean="0">
                <a:latin typeface="Myriad Pro"/>
                <a:cs typeface="Myriad Pro"/>
              </a:rPr>
              <a:t>Treat gene regulatory networks as dynamical systems (week 2 onward)</a:t>
            </a:r>
          </a:p>
          <a:p>
            <a:r>
              <a:rPr lang="en-US" dirty="0" smtClean="0">
                <a:latin typeface="Myriad Pro"/>
                <a:cs typeface="Myriad Pro"/>
              </a:rPr>
              <a:t>Make switch-like </a:t>
            </a:r>
            <a:r>
              <a:rPr lang="en-US" dirty="0">
                <a:latin typeface="Myriad Pro"/>
                <a:cs typeface="Myriad Pro"/>
              </a:rPr>
              <a:t>binding </a:t>
            </a:r>
            <a:r>
              <a:rPr lang="en-US" dirty="0" smtClean="0">
                <a:latin typeface="Myriad Pro"/>
                <a:cs typeface="Myriad Pro"/>
              </a:rPr>
              <a:t>curves (weeks 3-4)</a:t>
            </a:r>
          </a:p>
          <a:p>
            <a:r>
              <a:rPr lang="en-US" dirty="0" smtClean="0">
                <a:latin typeface="Myriad Pro"/>
                <a:cs typeface="Myriad Pro"/>
              </a:rPr>
              <a:t>Implement memory using feedback (weeks 4-6)</a:t>
            </a:r>
          </a:p>
          <a:p>
            <a:r>
              <a:rPr lang="en-US" dirty="0" smtClean="0">
                <a:latin typeface="Myriad Pro"/>
                <a:cs typeface="Myriad Pro"/>
              </a:rPr>
              <a:t>Create clocks for synchronization (week 7)</a:t>
            </a:r>
          </a:p>
          <a:p>
            <a:r>
              <a:rPr lang="en-US" dirty="0" smtClean="0">
                <a:latin typeface="Myriad Pro"/>
                <a:cs typeface="Myriad Pro"/>
              </a:rPr>
              <a:t>Make systems robust to noise caused by probabilistic binding (week 8)</a:t>
            </a:r>
          </a:p>
          <a:p>
            <a:r>
              <a:rPr lang="en-US" dirty="0" smtClean="0">
                <a:latin typeface="Myriad Pro"/>
                <a:cs typeface="Myriad Pro"/>
              </a:rPr>
              <a:t>Start building things! (week 12)</a:t>
            </a:r>
          </a:p>
          <a:p>
            <a:endParaRPr lang="en-US" dirty="0" smtClean="0">
              <a:latin typeface="Myriad Pro"/>
              <a:cs typeface="Myriad Pro"/>
            </a:endParaRPr>
          </a:p>
          <a:p>
            <a:endParaRPr lang="en-US" dirty="0">
              <a:latin typeface="Myriad Pro"/>
              <a:cs typeface="Myriad Pro"/>
            </a:endParaRPr>
          </a:p>
        </p:txBody>
      </p:sp>
    </p:spTree>
    <p:extLst>
      <p:ext uri="{BB962C8B-B14F-4D97-AF65-F5344CB8AC3E}">
        <p14:creationId xmlns:p14="http://schemas.microsoft.com/office/powerpoint/2010/main" val="41089169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 checklist for computing via</a:t>
            </a:r>
            <a:br>
              <a:rPr lang="en-US" dirty="0" smtClean="0">
                <a:latin typeface="Myriad Pro"/>
                <a:cs typeface="Myriad Pro"/>
              </a:rPr>
            </a:br>
            <a:r>
              <a:rPr lang="en-US" dirty="0" smtClean="0">
                <a:latin typeface="Myriad Pro"/>
                <a:cs typeface="Myriad Pro"/>
              </a:rPr>
              <a:t>gene regulation</a:t>
            </a:r>
            <a:endParaRPr lang="en-US" dirty="0">
              <a:latin typeface="Myriad Pro"/>
              <a:cs typeface="Myriad Pro"/>
            </a:endParaRPr>
          </a:p>
        </p:txBody>
      </p:sp>
      <p:sp>
        <p:nvSpPr>
          <p:cNvPr id="3" name="Content Placeholder 2"/>
          <p:cNvSpPr>
            <a:spLocks noGrp="1"/>
          </p:cNvSpPr>
          <p:nvPr>
            <p:ph idx="1"/>
          </p:nvPr>
        </p:nvSpPr>
        <p:spPr/>
        <p:txBody>
          <a:bodyPr>
            <a:normAutofit fontScale="92500"/>
          </a:bodyPr>
          <a:lstStyle/>
          <a:p>
            <a:r>
              <a:rPr lang="en-US" b="1" dirty="0" smtClean="0">
                <a:latin typeface="Myriad Pro"/>
                <a:cs typeface="Myriad Pro"/>
              </a:rPr>
              <a:t>Treat gene regulatory networks as dynamical systems (week 2 onward)</a:t>
            </a:r>
          </a:p>
          <a:p>
            <a:r>
              <a:rPr lang="en-US" dirty="0" smtClean="0">
                <a:solidFill>
                  <a:schemeClr val="bg1">
                    <a:lumMod val="75000"/>
                  </a:schemeClr>
                </a:solidFill>
                <a:latin typeface="Myriad Pro"/>
                <a:cs typeface="Myriad Pro"/>
              </a:rPr>
              <a:t>Make switch-like </a:t>
            </a:r>
            <a:r>
              <a:rPr lang="en-US" dirty="0">
                <a:solidFill>
                  <a:schemeClr val="bg1">
                    <a:lumMod val="75000"/>
                  </a:schemeClr>
                </a:solidFill>
                <a:latin typeface="Myriad Pro"/>
                <a:cs typeface="Myriad Pro"/>
              </a:rPr>
              <a:t>binding </a:t>
            </a:r>
            <a:r>
              <a:rPr lang="en-US" dirty="0" smtClean="0">
                <a:solidFill>
                  <a:schemeClr val="bg1">
                    <a:lumMod val="75000"/>
                  </a:schemeClr>
                </a:solidFill>
                <a:latin typeface="Myriad Pro"/>
                <a:cs typeface="Myriad Pro"/>
              </a:rPr>
              <a:t>curves (weeks 3-4)</a:t>
            </a:r>
          </a:p>
          <a:p>
            <a:r>
              <a:rPr lang="en-US" dirty="0" smtClean="0">
                <a:solidFill>
                  <a:schemeClr val="bg1">
                    <a:lumMod val="75000"/>
                  </a:schemeClr>
                </a:solidFill>
                <a:latin typeface="Myriad Pro"/>
                <a:cs typeface="Myriad Pro"/>
              </a:rPr>
              <a:t>Implement memory using feedback (weeks 4-6)</a:t>
            </a:r>
          </a:p>
          <a:p>
            <a:r>
              <a:rPr lang="en-US" dirty="0" smtClean="0">
                <a:solidFill>
                  <a:schemeClr val="bg1">
                    <a:lumMod val="75000"/>
                  </a:schemeClr>
                </a:solidFill>
                <a:latin typeface="Myriad Pro"/>
                <a:cs typeface="Myriad Pro"/>
              </a:rPr>
              <a:t>Create clocks for synchronization (week 7)</a:t>
            </a:r>
          </a:p>
          <a:p>
            <a:r>
              <a:rPr lang="en-US" dirty="0" smtClean="0">
                <a:solidFill>
                  <a:schemeClr val="bg1">
                    <a:lumMod val="75000"/>
                  </a:schemeClr>
                </a:solidFill>
                <a:latin typeface="Myriad Pro"/>
                <a:cs typeface="Myriad Pro"/>
              </a:rPr>
              <a:t>Make systems robust to noise caused by probabilistic binding (week 8)</a:t>
            </a:r>
          </a:p>
          <a:p>
            <a:r>
              <a:rPr lang="en-US" dirty="0" smtClean="0">
                <a:solidFill>
                  <a:schemeClr val="bg1">
                    <a:lumMod val="75000"/>
                  </a:schemeClr>
                </a:solidFill>
                <a:latin typeface="Myriad Pro"/>
                <a:cs typeface="Myriad Pro"/>
              </a:rPr>
              <a:t>Start building things! (week 12)</a:t>
            </a:r>
          </a:p>
          <a:p>
            <a:endParaRPr lang="en-US" dirty="0" smtClean="0">
              <a:latin typeface="Myriad Pro"/>
              <a:cs typeface="Myriad Pro"/>
            </a:endParaRPr>
          </a:p>
          <a:p>
            <a:endParaRPr lang="en-US" dirty="0">
              <a:latin typeface="Myriad Pro"/>
              <a:cs typeface="Myriad Pro"/>
            </a:endParaRPr>
          </a:p>
        </p:txBody>
      </p:sp>
    </p:spTree>
    <p:extLst>
      <p:ext uri="{BB962C8B-B14F-4D97-AF65-F5344CB8AC3E}">
        <p14:creationId xmlns:p14="http://schemas.microsoft.com/office/powerpoint/2010/main" val="375305642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2106704" y="4273395"/>
            <a:ext cx="4744709" cy="2106487"/>
          </a:xfrm>
          <a:prstGeom prst="rect">
            <a:avLst/>
          </a:prstGeom>
        </p:spPr>
      </p:pic>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949511" y="1592979"/>
            <a:ext cx="7148607" cy="2677656"/>
          </a:xfrm>
          <a:prstGeom prst="rect">
            <a:avLst/>
          </a:prstGeom>
          <a:noFill/>
        </p:spPr>
        <p:txBody>
          <a:bodyPr wrap="square" rtlCol="0">
            <a:spAutoFit/>
          </a:bodyPr>
          <a:lstStyle/>
          <a:p>
            <a:r>
              <a:rPr lang="en-US" sz="2400" dirty="0" smtClean="0">
                <a:latin typeface="Myriad Pro"/>
                <a:cs typeface="Myriad Pro"/>
              </a:rPr>
              <a:t>If:</a:t>
            </a:r>
          </a:p>
          <a:p>
            <a:pPr marL="342900" indent="-342900">
              <a:buFont typeface="Arial"/>
              <a:buChar char="•"/>
            </a:pPr>
            <a:r>
              <a:rPr lang="en-US" sz="2400" dirty="0" smtClean="0">
                <a:latin typeface="Myriad Pro"/>
                <a:cs typeface="Myriad Pro"/>
              </a:rPr>
              <a:t>the medium is well-stirred, and</a:t>
            </a:r>
          </a:p>
          <a:p>
            <a:pPr marL="342900" indent="-342900">
              <a:buFont typeface="Arial"/>
              <a:buChar char="•"/>
            </a:pPr>
            <a:r>
              <a:rPr lang="en-US" sz="2400" dirty="0" smtClean="0">
                <a:latin typeface="Myriad Pro"/>
                <a:cs typeface="Myriad Pro"/>
              </a:rPr>
              <a:t>there are many molecules of each species present</a:t>
            </a:r>
          </a:p>
          <a:p>
            <a:endParaRPr lang="en-US" sz="2400" dirty="0" smtClean="0">
              <a:latin typeface="Myriad Pro"/>
              <a:cs typeface="Myriad Pro"/>
            </a:endParaRPr>
          </a:p>
          <a:p>
            <a:r>
              <a:rPr lang="en-US" sz="2400" dirty="0" smtClean="0">
                <a:latin typeface="Myriad Pro"/>
                <a:cs typeface="Myriad Pro"/>
              </a:rPr>
              <a:t>Then:</a:t>
            </a:r>
            <a:endParaRPr lang="en-US" sz="2400" dirty="0">
              <a:latin typeface="Myriad Pro"/>
              <a:cs typeface="Myriad Pro"/>
            </a:endParaRPr>
          </a:p>
          <a:p>
            <a:r>
              <a:rPr lang="en-US" sz="2400" dirty="0" smtClean="0">
                <a:latin typeface="Myriad Pro"/>
                <a:cs typeface="Myriad Pro"/>
              </a:rPr>
              <a:t>	The rate of a chemical reaction is proportional to 	the product of the concentrations of the reactants.</a:t>
            </a:r>
            <a:endParaRPr lang="en-US" sz="2400" baseline="30000" dirty="0">
              <a:latin typeface="Myriad Pro"/>
              <a:cs typeface="Myriad Pro"/>
            </a:endParaRPr>
          </a:p>
        </p:txBody>
      </p:sp>
      <p:grpSp>
        <p:nvGrpSpPr>
          <p:cNvPr id="9" name="Group 8"/>
          <p:cNvGrpSpPr/>
          <p:nvPr/>
        </p:nvGrpSpPr>
        <p:grpSpPr>
          <a:xfrm>
            <a:off x="6185647" y="5214469"/>
            <a:ext cx="2719294" cy="830997"/>
            <a:chOff x="6185647" y="5214469"/>
            <a:chExt cx="2719294" cy="830997"/>
          </a:xfrm>
        </p:grpSpPr>
        <p:cxnSp>
          <p:nvCxnSpPr>
            <p:cNvPr id="7" name="Straight Arrow Connector 6"/>
            <p:cNvCxnSpPr/>
            <p:nvPr/>
          </p:nvCxnSpPr>
          <p:spPr>
            <a:xfrm flipH="1">
              <a:off x="6185647" y="5707529"/>
              <a:ext cx="1165412" cy="44824"/>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7351059" y="5214469"/>
              <a:ext cx="1553882" cy="830997"/>
            </a:xfrm>
            <a:prstGeom prst="rect">
              <a:avLst/>
            </a:prstGeom>
            <a:noFill/>
          </p:spPr>
          <p:txBody>
            <a:bodyPr wrap="square" rtlCol="0">
              <a:spAutoFit/>
            </a:bodyPr>
            <a:lstStyle/>
            <a:p>
              <a:r>
                <a:rPr lang="en-US" sz="2400" dirty="0" smtClean="0">
                  <a:solidFill>
                    <a:srgbClr val="FF0000"/>
                  </a:solidFill>
                  <a:latin typeface="Myriad Pro"/>
                  <a:cs typeface="Myriad Pro"/>
                </a:rPr>
                <a:t>Kinetic</a:t>
              </a:r>
            </a:p>
            <a:p>
              <a:r>
                <a:rPr lang="en-US" sz="2400" dirty="0" smtClean="0">
                  <a:solidFill>
                    <a:srgbClr val="FF0000"/>
                  </a:solidFill>
                  <a:latin typeface="Myriad Pro"/>
                  <a:cs typeface="Myriad Pro"/>
                </a:rPr>
                <a:t>order of B</a:t>
              </a:r>
              <a:endParaRPr lang="en-US" sz="2400" dirty="0">
                <a:solidFill>
                  <a:srgbClr val="FF0000"/>
                </a:solidFill>
                <a:latin typeface="Myriad Pro"/>
                <a:cs typeface="Myriad Pro"/>
              </a:endParaRPr>
            </a:p>
          </p:txBody>
        </p:sp>
      </p:grpSp>
    </p:spTree>
    <p:extLst>
      <p:ext uri="{BB962C8B-B14F-4D97-AF65-F5344CB8AC3E}">
        <p14:creationId xmlns:p14="http://schemas.microsoft.com/office/powerpoint/2010/main" val="3796578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Algorithms describe how to determine output from input</a:t>
            </a:r>
            <a:endParaRPr lang="en-US" dirty="0">
              <a:latin typeface="Myriad Pro"/>
              <a:cs typeface="Myriad Pro"/>
            </a:endParaRPr>
          </a:p>
        </p:txBody>
      </p:sp>
      <p:sp>
        <p:nvSpPr>
          <p:cNvPr id="3" name="Content Placeholder 2"/>
          <p:cNvSpPr>
            <a:spLocks noGrp="1"/>
          </p:cNvSpPr>
          <p:nvPr>
            <p:ph idx="1"/>
          </p:nvPr>
        </p:nvSpPr>
        <p:spPr>
          <a:xfrm>
            <a:off x="457200" y="5363883"/>
            <a:ext cx="8229600" cy="1210508"/>
          </a:xfrm>
        </p:spPr>
        <p:txBody>
          <a:bodyPr>
            <a:normAutofit/>
          </a:bodyPr>
          <a:lstStyle/>
          <a:p>
            <a:pPr marL="0" indent="0">
              <a:buNone/>
            </a:pPr>
            <a:r>
              <a:rPr lang="en-US" sz="2400" dirty="0" smtClean="0">
                <a:latin typeface="Myriad Pro"/>
                <a:cs typeface="Myriad Pro"/>
              </a:rPr>
              <a:t>There is a standing assertion (the Church-Turing thesis) that any algorithm (on the natural numbers) that can be computed by mechanical means can be computed by a Turing machine.</a:t>
            </a:r>
            <a:endParaRPr lang="en-US" sz="2400" dirty="0">
              <a:latin typeface="Myriad Pro"/>
              <a:cs typeface="Myriad Pro"/>
            </a:endParaRPr>
          </a:p>
        </p:txBody>
      </p:sp>
      <p:pic>
        <p:nvPicPr>
          <p:cNvPr id="4" name="Picture 3"/>
          <p:cNvPicPr>
            <a:picLocks noChangeAspect="1"/>
          </p:cNvPicPr>
          <p:nvPr/>
        </p:nvPicPr>
        <p:blipFill>
          <a:blip r:embed="rId3"/>
          <a:stretch>
            <a:fillRect/>
          </a:stretch>
        </p:blipFill>
        <p:spPr>
          <a:xfrm>
            <a:off x="4781176" y="1691784"/>
            <a:ext cx="3481293" cy="2311796"/>
          </a:xfrm>
          <a:prstGeom prst="rect">
            <a:avLst/>
          </a:prstGeom>
        </p:spPr>
      </p:pic>
      <p:pic>
        <p:nvPicPr>
          <p:cNvPr id="5" name="Picture 4"/>
          <p:cNvPicPr>
            <a:picLocks noChangeAspect="1"/>
          </p:cNvPicPr>
          <p:nvPr/>
        </p:nvPicPr>
        <p:blipFill>
          <a:blip r:embed="rId4"/>
          <a:stretch>
            <a:fillRect/>
          </a:stretch>
        </p:blipFill>
        <p:spPr>
          <a:xfrm>
            <a:off x="1159626" y="1691784"/>
            <a:ext cx="2565099" cy="2311796"/>
          </a:xfrm>
          <a:prstGeom prst="rect">
            <a:avLst/>
          </a:prstGeom>
        </p:spPr>
      </p:pic>
      <p:sp>
        <p:nvSpPr>
          <p:cNvPr id="6" name="Content Placeholder 2"/>
          <p:cNvSpPr txBox="1">
            <a:spLocks/>
          </p:cNvSpPr>
          <p:nvPr/>
        </p:nvSpPr>
        <p:spPr>
          <a:xfrm>
            <a:off x="1626982" y="4003580"/>
            <a:ext cx="1660075" cy="971832"/>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2400" dirty="0" smtClean="0">
                <a:latin typeface="Myriad Pro"/>
                <a:cs typeface="Myriad Pro"/>
              </a:rPr>
              <a:t>Kim Peek</a:t>
            </a:r>
          </a:p>
          <a:p>
            <a:pPr marL="0" indent="0" algn="ctr">
              <a:spcBef>
                <a:spcPts val="0"/>
              </a:spcBef>
              <a:buFont typeface="Arial"/>
              <a:buNone/>
            </a:pPr>
            <a:r>
              <a:rPr lang="en-US" sz="2400" dirty="0" smtClean="0">
                <a:latin typeface="Myriad Pro"/>
                <a:cs typeface="Myriad Pro"/>
              </a:rPr>
              <a:t>“Rain Man”</a:t>
            </a:r>
            <a:endParaRPr lang="en-US" sz="2400" dirty="0">
              <a:latin typeface="Myriad Pro"/>
              <a:cs typeface="Myriad Pro"/>
            </a:endParaRPr>
          </a:p>
        </p:txBody>
      </p:sp>
      <p:sp>
        <p:nvSpPr>
          <p:cNvPr id="7" name="Content Placeholder 2"/>
          <p:cNvSpPr txBox="1">
            <a:spLocks/>
          </p:cNvSpPr>
          <p:nvPr/>
        </p:nvSpPr>
        <p:spPr>
          <a:xfrm>
            <a:off x="4159625" y="4003580"/>
            <a:ext cx="4900706" cy="1151126"/>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spcBef>
                <a:spcPts val="0"/>
              </a:spcBef>
              <a:buFont typeface="Arial"/>
              <a:buNone/>
            </a:pPr>
            <a:r>
              <a:rPr lang="en-US" sz="2400" dirty="0" smtClean="0">
                <a:latin typeface="Myriad Pro"/>
                <a:cs typeface="Myriad Pro"/>
              </a:rPr>
              <a:t>John Conway</a:t>
            </a:r>
          </a:p>
          <a:p>
            <a:pPr marL="0" indent="0" algn="ctr">
              <a:spcBef>
                <a:spcPts val="0"/>
              </a:spcBef>
              <a:buFont typeface="Arial"/>
              <a:buNone/>
            </a:pPr>
            <a:r>
              <a:rPr lang="en-US" sz="2400" dirty="0" smtClean="0">
                <a:latin typeface="Myriad Pro"/>
                <a:cs typeface="Myriad Pro"/>
              </a:rPr>
              <a:t>inventor of the Doomsday algorithm</a:t>
            </a:r>
          </a:p>
          <a:p>
            <a:pPr marL="0" indent="0" algn="ctr">
              <a:spcBef>
                <a:spcPts val="0"/>
              </a:spcBef>
              <a:buFont typeface="Arial"/>
              <a:buNone/>
            </a:pPr>
            <a:r>
              <a:rPr lang="en-US" sz="2400" dirty="0" smtClean="0">
                <a:latin typeface="Myriad Pro"/>
                <a:cs typeface="Myriad Pro"/>
              </a:rPr>
              <a:t>(and the Game of Life)</a:t>
            </a:r>
            <a:endParaRPr lang="en-US" sz="2400" dirty="0">
              <a:latin typeface="Myriad Pro"/>
              <a:cs typeface="Myriad Pro"/>
            </a:endParaRPr>
          </a:p>
        </p:txBody>
      </p:sp>
    </p:spTree>
    <p:extLst>
      <p:ext uri="{BB962C8B-B14F-4D97-AF65-F5344CB8AC3E}">
        <p14:creationId xmlns:p14="http://schemas.microsoft.com/office/powerpoint/2010/main" val="3092805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1614396" y="1592979"/>
            <a:ext cx="6223745" cy="830997"/>
          </a:xfrm>
          <a:prstGeom prst="rect">
            <a:avLst/>
          </a:prstGeom>
          <a:noFill/>
        </p:spPr>
        <p:txBody>
          <a:bodyPr wrap="square" rtlCol="0">
            <a:spAutoFit/>
          </a:bodyPr>
          <a:lstStyle/>
          <a:p>
            <a:r>
              <a:rPr lang="en-US" sz="2400" dirty="0" smtClean="0">
                <a:latin typeface="Myriad Pro"/>
                <a:cs typeface="Myriad Pro"/>
              </a:rPr>
              <a:t>Captures our intuition that molecules must collide with one another to react.</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3457763" y="5224344"/>
            <a:ext cx="2377886" cy="1372185"/>
          </a:xfrm>
          <a:prstGeom prst="rect">
            <a:avLst/>
          </a:prstGeom>
        </p:spPr>
      </p:pic>
      <p:cxnSp>
        <p:nvCxnSpPr>
          <p:cNvPr id="19" name="Straight Arrow Connector 18"/>
          <p:cNvCxnSpPr/>
          <p:nvPr/>
        </p:nvCxnSpPr>
        <p:spPr>
          <a:xfrm>
            <a:off x="3816351" y="4144288"/>
            <a:ext cx="448236" cy="2652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H="1">
            <a:off x="5038165" y="2740588"/>
            <a:ext cx="379506" cy="251765"/>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5417671" y="2740588"/>
            <a:ext cx="259977" cy="58645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3819340" y="3593348"/>
            <a:ext cx="259977" cy="556569"/>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grpSp>
        <p:nvGrpSpPr>
          <p:cNvPr id="21" name="Group 20"/>
          <p:cNvGrpSpPr/>
          <p:nvPr/>
        </p:nvGrpSpPr>
        <p:grpSpPr>
          <a:xfrm>
            <a:off x="4437527" y="2866471"/>
            <a:ext cx="463177" cy="493059"/>
            <a:chOff x="1299880" y="3029331"/>
            <a:chExt cx="463177" cy="493059"/>
          </a:xfrm>
        </p:grpSpPr>
        <p:sp>
          <p:nvSpPr>
            <p:cNvPr id="24" name="Oval 23"/>
            <p:cNvSpPr/>
            <p:nvPr/>
          </p:nvSpPr>
          <p:spPr>
            <a:xfrm>
              <a:off x="1299880" y="3059213"/>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1355909" y="3029331"/>
              <a:ext cx="392207" cy="461665"/>
            </a:xfrm>
            <a:prstGeom prst="rect">
              <a:avLst/>
            </a:prstGeom>
            <a:noFill/>
          </p:spPr>
          <p:txBody>
            <a:bodyPr wrap="square" rtlCol="0">
              <a:spAutoFit/>
            </a:bodyPr>
            <a:lstStyle/>
            <a:p>
              <a:r>
                <a:rPr lang="en-US" sz="2400" dirty="0" smtClean="0">
                  <a:latin typeface="Myriad Pro"/>
                  <a:cs typeface="Myriad Pro"/>
                </a:rPr>
                <a:t>A</a:t>
              </a:r>
              <a:endParaRPr lang="en-US" sz="2400" baseline="30000" dirty="0">
                <a:latin typeface="Myriad Pro"/>
                <a:cs typeface="Myriad Pro"/>
              </a:endParaRPr>
            </a:p>
          </p:txBody>
        </p:sp>
      </p:grpSp>
      <p:grpSp>
        <p:nvGrpSpPr>
          <p:cNvPr id="26" name="Group 25"/>
          <p:cNvGrpSpPr/>
          <p:nvPr/>
        </p:nvGrpSpPr>
        <p:grpSpPr>
          <a:xfrm>
            <a:off x="4437527" y="4264192"/>
            <a:ext cx="463177" cy="463177"/>
            <a:chOff x="1299880" y="4427052"/>
            <a:chExt cx="463177" cy="463177"/>
          </a:xfrm>
        </p:grpSpPr>
        <p:sp>
          <p:nvSpPr>
            <p:cNvPr id="27" name="Oval 26"/>
            <p:cNvSpPr/>
            <p:nvPr/>
          </p:nvSpPr>
          <p:spPr>
            <a:xfrm>
              <a:off x="1299880" y="4427052"/>
              <a:ext cx="463177" cy="463177"/>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1355909" y="4427052"/>
              <a:ext cx="392207" cy="461665"/>
            </a:xfrm>
            <a:prstGeom prst="rect">
              <a:avLst/>
            </a:prstGeom>
            <a:noFill/>
          </p:spPr>
          <p:txBody>
            <a:bodyPr wrap="square" rtlCol="0">
              <a:spAutoFit/>
            </a:bodyPr>
            <a:lstStyle/>
            <a:p>
              <a:r>
                <a:rPr lang="en-US" sz="2400" dirty="0" smtClean="0">
                  <a:latin typeface="Myriad Pro"/>
                  <a:cs typeface="Myriad Pro"/>
                </a:rPr>
                <a:t>B</a:t>
              </a:r>
              <a:endParaRPr lang="en-US" sz="2400" baseline="30000" dirty="0">
                <a:latin typeface="Myriad Pro"/>
                <a:cs typeface="Myriad Pro"/>
              </a:endParaRPr>
            </a:p>
          </p:txBody>
        </p:sp>
      </p:grpSp>
    </p:spTree>
    <p:extLst>
      <p:ext uri="{BB962C8B-B14F-4D97-AF65-F5344CB8AC3E}">
        <p14:creationId xmlns:p14="http://schemas.microsoft.com/office/powerpoint/2010/main" val="104555219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1614396" y="1592979"/>
            <a:ext cx="6223745" cy="830997"/>
          </a:xfrm>
          <a:prstGeom prst="rect">
            <a:avLst/>
          </a:prstGeom>
          <a:noFill/>
        </p:spPr>
        <p:txBody>
          <a:bodyPr wrap="square" rtlCol="0">
            <a:spAutoFit/>
          </a:bodyPr>
          <a:lstStyle/>
          <a:p>
            <a:r>
              <a:rPr lang="en-US" sz="2400" dirty="0" smtClean="0">
                <a:latin typeface="Myriad Pro"/>
                <a:cs typeface="Myriad Pro"/>
              </a:rPr>
              <a:t>Captures our intuition that molecules must collide with one another to react.</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3457763" y="5224344"/>
            <a:ext cx="2377886" cy="1372185"/>
          </a:xfrm>
          <a:prstGeom prst="rect">
            <a:avLst/>
          </a:prstGeom>
        </p:spPr>
      </p:pic>
      <p:grpSp>
        <p:nvGrpSpPr>
          <p:cNvPr id="23" name="Group 22"/>
          <p:cNvGrpSpPr/>
          <p:nvPr/>
        </p:nvGrpSpPr>
        <p:grpSpPr>
          <a:xfrm>
            <a:off x="4437527" y="2866471"/>
            <a:ext cx="463177" cy="493059"/>
            <a:chOff x="1299880" y="3029331"/>
            <a:chExt cx="463177" cy="493059"/>
          </a:xfrm>
        </p:grpSpPr>
        <p:sp>
          <p:nvSpPr>
            <p:cNvPr id="6" name="Oval 5"/>
            <p:cNvSpPr/>
            <p:nvPr/>
          </p:nvSpPr>
          <p:spPr>
            <a:xfrm>
              <a:off x="1299880" y="3059213"/>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355909" y="3029331"/>
              <a:ext cx="392207" cy="461665"/>
            </a:xfrm>
            <a:prstGeom prst="rect">
              <a:avLst/>
            </a:prstGeom>
            <a:noFill/>
          </p:spPr>
          <p:txBody>
            <a:bodyPr wrap="square" rtlCol="0">
              <a:spAutoFit/>
            </a:bodyPr>
            <a:lstStyle/>
            <a:p>
              <a:r>
                <a:rPr lang="en-US" sz="2400" dirty="0" smtClean="0">
                  <a:latin typeface="Myriad Pro"/>
                  <a:cs typeface="Myriad Pro"/>
                </a:rPr>
                <a:t>A</a:t>
              </a:r>
              <a:endParaRPr lang="en-US" sz="2400" baseline="30000" dirty="0">
                <a:latin typeface="Myriad Pro"/>
                <a:cs typeface="Myriad Pro"/>
              </a:endParaRPr>
            </a:p>
          </p:txBody>
        </p:sp>
      </p:grpSp>
      <p:grpSp>
        <p:nvGrpSpPr>
          <p:cNvPr id="22" name="Group 21"/>
          <p:cNvGrpSpPr/>
          <p:nvPr/>
        </p:nvGrpSpPr>
        <p:grpSpPr>
          <a:xfrm>
            <a:off x="4437527" y="4264192"/>
            <a:ext cx="463177" cy="463177"/>
            <a:chOff x="1299880" y="4427052"/>
            <a:chExt cx="463177" cy="463177"/>
          </a:xfrm>
        </p:grpSpPr>
        <p:sp>
          <p:nvSpPr>
            <p:cNvPr id="10" name="Oval 9"/>
            <p:cNvSpPr/>
            <p:nvPr/>
          </p:nvSpPr>
          <p:spPr>
            <a:xfrm>
              <a:off x="1299880" y="4427052"/>
              <a:ext cx="463177" cy="463177"/>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355909" y="4427052"/>
              <a:ext cx="392207" cy="461665"/>
            </a:xfrm>
            <a:prstGeom prst="rect">
              <a:avLst/>
            </a:prstGeom>
            <a:noFill/>
          </p:spPr>
          <p:txBody>
            <a:bodyPr wrap="square" rtlCol="0">
              <a:spAutoFit/>
            </a:bodyPr>
            <a:lstStyle/>
            <a:p>
              <a:r>
                <a:rPr lang="en-US" sz="2400" dirty="0" smtClean="0">
                  <a:latin typeface="Myriad Pro"/>
                  <a:cs typeface="Myriad Pro"/>
                </a:rPr>
                <a:t>B</a:t>
              </a:r>
              <a:endParaRPr lang="en-US" sz="2400" baseline="30000" dirty="0">
                <a:latin typeface="Myriad Pro"/>
                <a:cs typeface="Myriad Pro"/>
              </a:endParaRPr>
            </a:p>
          </p:txBody>
        </p:sp>
      </p:grpSp>
      <p:cxnSp>
        <p:nvCxnSpPr>
          <p:cNvPr id="19" name="Straight Arrow Connector 18"/>
          <p:cNvCxnSpPr/>
          <p:nvPr/>
        </p:nvCxnSpPr>
        <p:spPr>
          <a:xfrm>
            <a:off x="4661647" y="3441688"/>
            <a:ext cx="0" cy="26521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4661647" y="3920545"/>
            <a:ext cx="0" cy="265953"/>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7870765"/>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1614396" y="1592979"/>
            <a:ext cx="6223745" cy="830997"/>
          </a:xfrm>
          <a:prstGeom prst="rect">
            <a:avLst/>
          </a:prstGeom>
          <a:noFill/>
        </p:spPr>
        <p:txBody>
          <a:bodyPr wrap="square" rtlCol="0">
            <a:spAutoFit/>
          </a:bodyPr>
          <a:lstStyle/>
          <a:p>
            <a:r>
              <a:rPr lang="en-US" sz="2400" dirty="0" smtClean="0">
                <a:latin typeface="Myriad Pro"/>
                <a:cs typeface="Myriad Pro"/>
              </a:rPr>
              <a:t>Captures our intuition that molecules must collide with one another to react.</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3457763" y="5224344"/>
            <a:ext cx="2377886" cy="1372185"/>
          </a:xfrm>
          <a:prstGeom prst="rect">
            <a:avLst/>
          </a:prstGeom>
        </p:spPr>
      </p:pic>
      <p:grpSp>
        <p:nvGrpSpPr>
          <p:cNvPr id="26" name="Group 25"/>
          <p:cNvGrpSpPr/>
          <p:nvPr/>
        </p:nvGrpSpPr>
        <p:grpSpPr>
          <a:xfrm>
            <a:off x="3765176" y="2902310"/>
            <a:ext cx="1763059" cy="1763059"/>
            <a:chOff x="3331882" y="3127170"/>
            <a:chExt cx="1763059" cy="1763059"/>
          </a:xfrm>
        </p:grpSpPr>
        <p:sp>
          <p:nvSpPr>
            <p:cNvPr id="24" name="Explosion 1 23"/>
            <p:cNvSpPr/>
            <p:nvPr/>
          </p:nvSpPr>
          <p:spPr>
            <a:xfrm>
              <a:off x="3331882" y="3127170"/>
              <a:ext cx="1763059" cy="1763059"/>
            </a:xfrm>
            <a:prstGeom prst="irregularSeal1">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3821204" y="3723858"/>
              <a:ext cx="959971" cy="461665"/>
            </a:xfrm>
            <a:prstGeom prst="rect">
              <a:avLst/>
            </a:prstGeom>
            <a:noFill/>
          </p:spPr>
          <p:txBody>
            <a:bodyPr wrap="square" rtlCol="0">
              <a:spAutoFit/>
            </a:bodyPr>
            <a:lstStyle/>
            <a:p>
              <a:r>
                <a:rPr lang="en-US" sz="2400" dirty="0" smtClean="0">
                  <a:latin typeface="Myriad Pro"/>
                  <a:cs typeface="Myriad Pro"/>
                </a:rPr>
                <a:t>BAM!</a:t>
              </a:r>
              <a:endParaRPr lang="en-US" sz="2400" baseline="30000" dirty="0">
                <a:latin typeface="Myriad Pro"/>
                <a:cs typeface="Myriad Pro"/>
              </a:endParaRPr>
            </a:p>
          </p:txBody>
        </p:sp>
      </p:grpSp>
    </p:spTree>
    <p:extLst>
      <p:ext uri="{BB962C8B-B14F-4D97-AF65-F5344CB8AC3E}">
        <p14:creationId xmlns:p14="http://schemas.microsoft.com/office/powerpoint/2010/main" val="87649702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1614396" y="1592979"/>
            <a:ext cx="6223745" cy="830997"/>
          </a:xfrm>
          <a:prstGeom prst="rect">
            <a:avLst/>
          </a:prstGeom>
          <a:noFill/>
        </p:spPr>
        <p:txBody>
          <a:bodyPr wrap="square" rtlCol="0">
            <a:spAutoFit/>
          </a:bodyPr>
          <a:lstStyle/>
          <a:p>
            <a:r>
              <a:rPr lang="en-US" sz="2400" dirty="0" smtClean="0">
                <a:latin typeface="Myriad Pro"/>
                <a:cs typeface="Myriad Pro"/>
              </a:rPr>
              <a:t>Captures our intuition that molecules must collide with one another to react.</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3457763" y="5224344"/>
            <a:ext cx="2377886" cy="1372185"/>
          </a:xfrm>
          <a:prstGeom prst="rect">
            <a:avLst/>
          </a:prstGeom>
        </p:spPr>
      </p:pic>
      <p:grpSp>
        <p:nvGrpSpPr>
          <p:cNvPr id="17" name="Group 16"/>
          <p:cNvGrpSpPr/>
          <p:nvPr/>
        </p:nvGrpSpPr>
        <p:grpSpPr>
          <a:xfrm>
            <a:off x="4179417" y="3030088"/>
            <a:ext cx="1034677" cy="924842"/>
            <a:chOff x="4528667" y="3113001"/>
            <a:chExt cx="1034677" cy="924842"/>
          </a:xfrm>
        </p:grpSpPr>
        <p:sp>
          <p:nvSpPr>
            <p:cNvPr id="16" name="Rectangle 15"/>
            <p:cNvSpPr/>
            <p:nvPr/>
          </p:nvSpPr>
          <p:spPr>
            <a:xfrm>
              <a:off x="4766235" y="3765176"/>
              <a:ext cx="537883" cy="74706"/>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5100167" y="3574666"/>
              <a:ext cx="463177" cy="463177"/>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4861109" y="3113001"/>
              <a:ext cx="392207" cy="461665"/>
            </a:xfrm>
            <a:prstGeom prst="rect">
              <a:avLst/>
            </a:prstGeom>
            <a:noFill/>
          </p:spPr>
          <p:txBody>
            <a:bodyPr wrap="square" rtlCol="0">
              <a:spAutoFit/>
            </a:bodyPr>
            <a:lstStyle/>
            <a:p>
              <a:r>
                <a:rPr lang="en-US" sz="2400" dirty="0" smtClean="0">
                  <a:latin typeface="Myriad Pro"/>
                  <a:cs typeface="Myriad Pro"/>
                </a:rPr>
                <a:t>C</a:t>
              </a:r>
              <a:endParaRPr lang="en-US" sz="2400" baseline="30000" dirty="0">
                <a:latin typeface="Myriad Pro"/>
                <a:cs typeface="Myriad Pro"/>
              </a:endParaRPr>
            </a:p>
          </p:txBody>
        </p:sp>
        <p:sp>
          <p:nvSpPr>
            <p:cNvPr id="15" name="Oval 14"/>
            <p:cNvSpPr/>
            <p:nvPr/>
          </p:nvSpPr>
          <p:spPr>
            <a:xfrm>
              <a:off x="4528667" y="3574666"/>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6067088"/>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Law of Mass Action</a:t>
            </a:r>
            <a:endParaRPr lang="en-US" dirty="0"/>
          </a:p>
        </p:txBody>
      </p:sp>
      <p:sp>
        <p:nvSpPr>
          <p:cNvPr id="4" name="TextBox 3"/>
          <p:cNvSpPr txBox="1"/>
          <p:nvPr/>
        </p:nvSpPr>
        <p:spPr>
          <a:xfrm>
            <a:off x="1614396" y="1592979"/>
            <a:ext cx="6223745" cy="830997"/>
          </a:xfrm>
          <a:prstGeom prst="rect">
            <a:avLst/>
          </a:prstGeom>
          <a:noFill/>
        </p:spPr>
        <p:txBody>
          <a:bodyPr wrap="square" rtlCol="0">
            <a:spAutoFit/>
          </a:bodyPr>
          <a:lstStyle/>
          <a:p>
            <a:r>
              <a:rPr lang="en-US" sz="2400" dirty="0" smtClean="0">
                <a:latin typeface="Myriad Pro"/>
                <a:cs typeface="Myriad Pro"/>
              </a:rPr>
              <a:t>Captures our intuition that molecules must collide with one another to react.</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3457763" y="5224344"/>
            <a:ext cx="2377886" cy="1372185"/>
          </a:xfrm>
          <a:prstGeom prst="rect">
            <a:avLst/>
          </a:prstGeom>
        </p:spPr>
      </p:pic>
      <p:grpSp>
        <p:nvGrpSpPr>
          <p:cNvPr id="23" name="Group 22"/>
          <p:cNvGrpSpPr/>
          <p:nvPr/>
        </p:nvGrpSpPr>
        <p:grpSpPr>
          <a:xfrm>
            <a:off x="4437527" y="2866471"/>
            <a:ext cx="463177" cy="493059"/>
            <a:chOff x="1299880" y="3029331"/>
            <a:chExt cx="463177" cy="493059"/>
          </a:xfrm>
        </p:grpSpPr>
        <p:sp>
          <p:nvSpPr>
            <p:cNvPr id="6" name="Oval 5"/>
            <p:cNvSpPr/>
            <p:nvPr/>
          </p:nvSpPr>
          <p:spPr>
            <a:xfrm>
              <a:off x="1299880" y="3059213"/>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1355909" y="3029331"/>
              <a:ext cx="392207" cy="461665"/>
            </a:xfrm>
            <a:prstGeom prst="rect">
              <a:avLst/>
            </a:prstGeom>
            <a:noFill/>
          </p:spPr>
          <p:txBody>
            <a:bodyPr wrap="square" rtlCol="0">
              <a:spAutoFit/>
            </a:bodyPr>
            <a:lstStyle/>
            <a:p>
              <a:r>
                <a:rPr lang="en-US" sz="2400" dirty="0" smtClean="0">
                  <a:latin typeface="Myriad Pro"/>
                  <a:cs typeface="Myriad Pro"/>
                </a:rPr>
                <a:t>A</a:t>
              </a:r>
              <a:endParaRPr lang="en-US" sz="2400" baseline="30000" dirty="0">
                <a:latin typeface="Myriad Pro"/>
                <a:cs typeface="Myriad Pro"/>
              </a:endParaRPr>
            </a:p>
          </p:txBody>
        </p:sp>
      </p:grpSp>
      <p:grpSp>
        <p:nvGrpSpPr>
          <p:cNvPr id="22" name="Group 21"/>
          <p:cNvGrpSpPr/>
          <p:nvPr/>
        </p:nvGrpSpPr>
        <p:grpSpPr>
          <a:xfrm>
            <a:off x="4437527" y="4264192"/>
            <a:ext cx="463177" cy="463177"/>
            <a:chOff x="1299880" y="4427052"/>
            <a:chExt cx="463177" cy="463177"/>
          </a:xfrm>
        </p:grpSpPr>
        <p:sp>
          <p:nvSpPr>
            <p:cNvPr id="10" name="Oval 9"/>
            <p:cNvSpPr/>
            <p:nvPr/>
          </p:nvSpPr>
          <p:spPr>
            <a:xfrm>
              <a:off x="1299880" y="4427052"/>
              <a:ext cx="463177" cy="463177"/>
            </a:xfrm>
            <a:prstGeom prst="ellipse">
              <a:avLst/>
            </a:prstGeom>
            <a:solidFill>
              <a:srgbClr val="3366FF"/>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355909" y="4427052"/>
              <a:ext cx="392207" cy="461665"/>
            </a:xfrm>
            <a:prstGeom prst="rect">
              <a:avLst/>
            </a:prstGeom>
            <a:noFill/>
          </p:spPr>
          <p:txBody>
            <a:bodyPr wrap="square" rtlCol="0">
              <a:spAutoFit/>
            </a:bodyPr>
            <a:lstStyle/>
            <a:p>
              <a:r>
                <a:rPr lang="en-US" sz="2400" dirty="0" smtClean="0">
                  <a:latin typeface="Myriad Pro"/>
                  <a:cs typeface="Myriad Pro"/>
                </a:rPr>
                <a:t>B</a:t>
              </a:r>
              <a:endParaRPr lang="en-US" sz="2400" baseline="30000" dirty="0">
                <a:latin typeface="Myriad Pro"/>
                <a:cs typeface="Myriad Pro"/>
              </a:endParaRPr>
            </a:p>
          </p:txBody>
        </p:sp>
      </p:grpSp>
      <p:grpSp>
        <p:nvGrpSpPr>
          <p:cNvPr id="13" name="Group 12"/>
          <p:cNvGrpSpPr/>
          <p:nvPr/>
        </p:nvGrpSpPr>
        <p:grpSpPr>
          <a:xfrm>
            <a:off x="5372472" y="3712121"/>
            <a:ext cx="463177" cy="493059"/>
            <a:chOff x="1299880" y="3029331"/>
            <a:chExt cx="463177" cy="493059"/>
          </a:xfrm>
        </p:grpSpPr>
        <p:sp>
          <p:nvSpPr>
            <p:cNvPr id="14" name="Oval 13"/>
            <p:cNvSpPr/>
            <p:nvPr/>
          </p:nvSpPr>
          <p:spPr>
            <a:xfrm>
              <a:off x="1299880" y="3059213"/>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355909" y="3029331"/>
              <a:ext cx="392207" cy="461665"/>
            </a:xfrm>
            <a:prstGeom prst="rect">
              <a:avLst/>
            </a:prstGeom>
            <a:noFill/>
          </p:spPr>
          <p:txBody>
            <a:bodyPr wrap="square" rtlCol="0">
              <a:spAutoFit/>
            </a:bodyPr>
            <a:lstStyle/>
            <a:p>
              <a:r>
                <a:rPr lang="en-US" sz="2400" dirty="0" smtClean="0">
                  <a:latin typeface="Myriad Pro"/>
                  <a:cs typeface="Myriad Pro"/>
                </a:rPr>
                <a:t>A</a:t>
              </a:r>
              <a:endParaRPr lang="en-US" sz="2400" baseline="30000" dirty="0">
                <a:latin typeface="Myriad Pro"/>
                <a:cs typeface="Myriad Pro"/>
              </a:endParaRPr>
            </a:p>
          </p:txBody>
        </p:sp>
      </p:grpSp>
      <p:grpSp>
        <p:nvGrpSpPr>
          <p:cNvPr id="16" name="Group 15"/>
          <p:cNvGrpSpPr/>
          <p:nvPr/>
        </p:nvGrpSpPr>
        <p:grpSpPr>
          <a:xfrm>
            <a:off x="3226174" y="3666539"/>
            <a:ext cx="463177" cy="493059"/>
            <a:chOff x="1299880" y="3029331"/>
            <a:chExt cx="463177" cy="493059"/>
          </a:xfrm>
        </p:grpSpPr>
        <p:sp>
          <p:nvSpPr>
            <p:cNvPr id="17" name="Oval 16"/>
            <p:cNvSpPr/>
            <p:nvPr/>
          </p:nvSpPr>
          <p:spPr>
            <a:xfrm>
              <a:off x="1299880" y="3059213"/>
              <a:ext cx="463177" cy="463177"/>
            </a:xfrm>
            <a:prstGeom prst="ellipse">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355909" y="3029331"/>
              <a:ext cx="392207" cy="461665"/>
            </a:xfrm>
            <a:prstGeom prst="rect">
              <a:avLst/>
            </a:prstGeom>
            <a:noFill/>
          </p:spPr>
          <p:txBody>
            <a:bodyPr wrap="square" rtlCol="0">
              <a:spAutoFit/>
            </a:bodyPr>
            <a:lstStyle/>
            <a:p>
              <a:r>
                <a:rPr lang="en-US" sz="2400" dirty="0" smtClean="0">
                  <a:latin typeface="Myriad Pro"/>
                  <a:cs typeface="Myriad Pro"/>
                </a:rPr>
                <a:t>A</a:t>
              </a:r>
              <a:endParaRPr lang="en-US" sz="2400" baseline="30000" dirty="0">
                <a:latin typeface="Myriad Pro"/>
                <a:cs typeface="Myriad Pro"/>
              </a:endParaRPr>
            </a:p>
          </p:txBody>
        </p:sp>
      </p:grpSp>
    </p:spTree>
    <p:extLst>
      <p:ext uri="{BB962C8B-B14F-4D97-AF65-F5344CB8AC3E}">
        <p14:creationId xmlns:p14="http://schemas.microsoft.com/office/powerpoint/2010/main" val="426416541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7"/>
            <a:ext cx="8229600" cy="1891833"/>
          </a:xfrm>
        </p:spPr>
        <p:txBody>
          <a:bodyPr>
            <a:normAutofit fontScale="90000"/>
          </a:bodyPr>
          <a:lstStyle/>
          <a:p>
            <a:r>
              <a:rPr lang="en-US" dirty="0" smtClean="0"/>
              <a:t>The reaction is at equilibrium when none of the molecular species’ concentrations are changing </a:t>
            </a:r>
            <a:endParaRPr lang="en-US" dirty="0"/>
          </a:p>
        </p:txBody>
      </p:sp>
      <p:pic>
        <p:nvPicPr>
          <p:cNvPr id="4" name="Picture 3"/>
          <p:cNvPicPr>
            <a:picLocks noChangeAspect="1"/>
          </p:cNvPicPr>
          <p:nvPr/>
        </p:nvPicPr>
        <p:blipFill>
          <a:blip r:embed="rId2"/>
          <a:stretch>
            <a:fillRect/>
          </a:stretch>
        </p:blipFill>
        <p:spPr>
          <a:xfrm>
            <a:off x="2226232" y="2300939"/>
            <a:ext cx="4654924" cy="4396848"/>
          </a:xfrm>
          <a:prstGeom prst="rect">
            <a:avLst/>
          </a:prstGeom>
        </p:spPr>
      </p:pic>
      <p:sp>
        <p:nvSpPr>
          <p:cNvPr id="5" name="Rectangle 4"/>
          <p:cNvSpPr/>
          <p:nvPr/>
        </p:nvSpPr>
        <p:spPr>
          <a:xfrm>
            <a:off x="2256114" y="5020236"/>
            <a:ext cx="4654924" cy="702235"/>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p:cNvSpPr/>
          <p:nvPr/>
        </p:nvSpPr>
        <p:spPr>
          <a:xfrm>
            <a:off x="2408514" y="5722472"/>
            <a:ext cx="4654924" cy="97531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448540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 example from biology:</a:t>
            </a:r>
            <a:br>
              <a:rPr lang="en-US" dirty="0" smtClean="0"/>
            </a:br>
            <a:r>
              <a:rPr lang="en-US" dirty="0" smtClean="0"/>
              <a:t>cellular respiration</a:t>
            </a:r>
            <a:endParaRPr lang="en-US" dirty="0"/>
          </a:p>
        </p:txBody>
      </p:sp>
      <p:sp>
        <p:nvSpPr>
          <p:cNvPr id="5" name="TextBox 4"/>
          <p:cNvSpPr txBox="1"/>
          <p:nvPr/>
        </p:nvSpPr>
        <p:spPr>
          <a:xfrm>
            <a:off x="1872876" y="2424748"/>
            <a:ext cx="1479176" cy="461665"/>
          </a:xfrm>
          <a:prstGeom prst="rect">
            <a:avLst/>
          </a:prstGeom>
          <a:noFill/>
        </p:spPr>
        <p:txBody>
          <a:bodyPr wrap="square" rtlCol="0">
            <a:spAutoFit/>
          </a:bodyPr>
          <a:lstStyle/>
          <a:p>
            <a:pPr algn="ctr"/>
            <a:r>
              <a:rPr lang="en-US" sz="2400" dirty="0" smtClean="0">
                <a:latin typeface="Myriad Pro"/>
                <a:cs typeface="Myriad Pro"/>
              </a:rPr>
              <a:t>(glucose)</a:t>
            </a:r>
            <a:endParaRPr lang="en-US" sz="2400" dirty="0">
              <a:latin typeface="Myriad Pro"/>
              <a:cs typeface="Myriad Pro"/>
            </a:endParaRPr>
          </a:p>
        </p:txBody>
      </p:sp>
      <p:pic>
        <p:nvPicPr>
          <p:cNvPr id="7" name="Picture 6"/>
          <p:cNvPicPr>
            <a:picLocks noChangeAspect="1"/>
          </p:cNvPicPr>
          <p:nvPr/>
        </p:nvPicPr>
        <p:blipFill>
          <a:blip r:embed="rId3"/>
          <a:stretch>
            <a:fillRect/>
          </a:stretch>
        </p:blipFill>
        <p:spPr>
          <a:xfrm>
            <a:off x="1902758" y="1713352"/>
            <a:ext cx="5597712" cy="771160"/>
          </a:xfrm>
          <a:prstGeom prst="rect">
            <a:avLst/>
          </a:prstGeom>
        </p:spPr>
      </p:pic>
      <p:sp>
        <p:nvSpPr>
          <p:cNvPr id="8" name="TextBox 7"/>
          <p:cNvSpPr txBox="1"/>
          <p:nvPr/>
        </p:nvSpPr>
        <p:spPr>
          <a:xfrm>
            <a:off x="1636803" y="3279383"/>
            <a:ext cx="5983195" cy="461665"/>
          </a:xfrm>
          <a:prstGeom prst="rect">
            <a:avLst/>
          </a:prstGeom>
          <a:noFill/>
        </p:spPr>
        <p:txBody>
          <a:bodyPr wrap="square" rtlCol="0">
            <a:spAutoFit/>
          </a:bodyPr>
          <a:lstStyle/>
          <a:p>
            <a:pPr algn="ctr"/>
            <a:r>
              <a:rPr lang="en-US" sz="2400" dirty="0" smtClean="0">
                <a:latin typeface="Myriad Pro"/>
                <a:cs typeface="Myriad Pro"/>
              </a:rPr>
              <a:t>Is </a:t>
            </a:r>
            <a:r>
              <a:rPr lang="en-US" sz="2400" i="1" dirty="0" err="1" smtClean="0">
                <a:latin typeface="Myriad Pro"/>
                <a:cs typeface="Myriad Pro"/>
              </a:rPr>
              <a:t>k</a:t>
            </a:r>
            <a:r>
              <a:rPr lang="en-US" sz="2400" i="1" baseline="-25000" dirty="0" err="1" smtClean="0">
                <a:latin typeface="Myriad Pro"/>
                <a:cs typeface="Myriad Pro"/>
              </a:rPr>
              <a:t>f</a:t>
            </a:r>
            <a:r>
              <a:rPr lang="en-US" sz="2400" dirty="0" smtClean="0">
                <a:latin typeface="Myriad Pro"/>
                <a:cs typeface="Myriad Pro"/>
              </a:rPr>
              <a:t> = </a:t>
            </a:r>
            <a:r>
              <a:rPr lang="en-US" sz="2400" i="1" dirty="0" smtClean="0">
                <a:latin typeface="Myriad Pro"/>
                <a:cs typeface="Myriad Pro"/>
              </a:rPr>
              <a:t>c</a:t>
            </a:r>
            <a:r>
              <a:rPr lang="en-US" sz="2400" dirty="0" smtClean="0">
                <a:latin typeface="Myriad Pro"/>
                <a:cs typeface="Myriad Pro"/>
              </a:rPr>
              <a:t> [C</a:t>
            </a:r>
            <a:r>
              <a:rPr lang="en-US" sz="2400" baseline="-25000" dirty="0" smtClean="0">
                <a:latin typeface="Myriad Pro"/>
                <a:cs typeface="Myriad Pro"/>
              </a:rPr>
              <a:t>6</a:t>
            </a:r>
            <a:r>
              <a:rPr lang="en-US" sz="2400" dirty="0" smtClean="0">
                <a:latin typeface="Myriad Pro"/>
                <a:cs typeface="Myriad Pro"/>
              </a:rPr>
              <a:t>H</a:t>
            </a:r>
            <a:r>
              <a:rPr lang="en-US" sz="2400" baseline="-25000" dirty="0" smtClean="0">
                <a:latin typeface="Myriad Pro"/>
                <a:cs typeface="Myriad Pro"/>
              </a:rPr>
              <a:t>12</a:t>
            </a:r>
            <a:r>
              <a:rPr lang="en-US" sz="2400" dirty="0" smtClean="0">
                <a:latin typeface="Myriad Pro"/>
                <a:cs typeface="Myriad Pro"/>
              </a:rPr>
              <a:t>O</a:t>
            </a:r>
            <a:r>
              <a:rPr lang="en-US" sz="2400" baseline="-25000" dirty="0" smtClean="0">
                <a:latin typeface="Myriad Pro"/>
                <a:cs typeface="Myriad Pro"/>
              </a:rPr>
              <a:t>6</a:t>
            </a:r>
            <a:r>
              <a:rPr lang="en-US" sz="2400" dirty="0" smtClean="0">
                <a:latin typeface="Myriad Pro"/>
                <a:cs typeface="Myriad Pro"/>
              </a:rPr>
              <a:t>] [O</a:t>
            </a:r>
            <a:r>
              <a:rPr lang="en-US" sz="2400" baseline="-25000" dirty="0" smtClean="0">
                <a:latin typeface="Myriad Pro"/>
                <a:cs typeface="Myriad Pro"/>
              </a:rPr>
              <a:t>2</a:t>
            </a:r>
            <a:r>
              <a:rPr lang="en-US" sz="2400" dirty="0" smtClean="0">
                <a:latin typeface="Myriad Pro"/>
                <a:cs typeface="Myriad Pro"/>
              </a:rPr>
              <a:t>]</a:t>
            </a:r>
            <a:r>
              <a:rPr lang="en-US" sz="2400" baseline="30000" dirty="0" smtClean="0">
                <a:latin typeface="Myriad Pro"/>
                <a:cs typeface="Myriad Pro"/>
              </a:rPr>
              <a:t>6</a:t>
            </a:r>
            <a:r>
              <a:rPr lang="en-US" sz="2400" dirty="0" smtClean="0">
                <a:latin typeface="Myriad Pro"/>
                <a:cs typeface="Myriad Pro"/>
              </a:rPr>
              <a:t> ?</a:t>
            </a:r>
            <a:endParaRPr lang="en-US" sz="2400" baseline="30000" dirty="0">
              <a:latin typeface="Myriad Pro"/>
              <a:cs typeface="Myriad Pro"/>
            </a:endParaRPr>
          </a:p>
        </p:txBody>
      </p:sp>
      <p:sp>
        <p:nvSpPr>
          <p:cNvPr id="9" name="TextBox 8"/>
          <p:cNvSpPr txBox="1"/>
          <p:nvPr/>
        </p:nvSpPr>
        <p:spPr>
          <a:xfrm>
            <a:off x="1517275" y="4292663"/>
            <a:ext cx="5983195" cy="830997"/>
          </a:xfrm>
          <a:prstGeom prst="rect">
            <a:avLst/>
          </a:prstGeom>
          <a:noFill/>
        </p:spPr>
        <p:txBody>
          <a:bodyPr wrap="square" rtlCol="0">
            <a:spAutoFit/>
          </a:bodyPr>
          <a:lstStyle/>
          <a:p>
            <a:pPr algn="ctr"/>
            <a:r>
              <a:rPr lang="en-US" sz="2400" dirty="0" smtClean="0">
                <a:latin typeface="Myriad Pro"/>
                <a:cs typeface="Myriad Pro"/>
              </a:rPr>
              <a:t>This would require seven (7) molecules to simultaneously collide – highly unlikely!</a:t>
            </a:r>
            <a:endParaRPr lang="en-US" sz="2400" baseline="30000" dirty="0">
              <a:latin typeface="Myriad Pro"/>
              <a:cs typeface="Myriad Pro"/>
            </a:endParaRPr>
          </a:p>
        </p:txBody>
      </p:sp>
    </p:spTree>
    <p:extLst>
      <p:ext uri="{BB962C8B-B14F-4D97-AF65-F5344CB8AC3E}">
        <p14:creationId xmlns:p14="http://schemas.microsoft.com/office/powerpoint/2010/main" val="338959768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Myriad Pro"/>
                <a:cs typeface="Myriad Pro"/>
              </a:rPr>
              <a:t>An example from biology:</a:t>
            </a:r>
            <a:br>
              <a:rPr lang="en-US" dirty="0" smtClean="0">
                <a:latin typeface="Myriad Pro"/>
                <a:cs typeface="Myriad Pro"/>
              </a:rPr>
            </a:br>
            <a:r>
              <a:rPr lang="en-US" dirty="0" smtClean="0">
                <a:latin typeface="Myriad Pro"/>
                <a:cs typeface="Myriad Pro"/>
              </a:rPr>
              <a:t>cellular respiration</a:t>
            </a:r>
            <a:endParaRPr lang="en-US" dirty="0">
              <a:latin typeface="Myriad Pro"/>
              <a:cs typeface="Myriad Pro"/>
            </a:endParaRPr>
          </a:p>
        </p:txBody>
      </p:sp>
      <p:pic>
        <p:nvPicPr>
          <p:cNvPr id="4" name="Picture 3"/>
          <p:cNvPicPr>
            <a:picLocks noChangeAspect="1"/>
          </p:cNvPicPr>
          <p:nvPr/>
        </p:nvPicPr>
        <p:blipFill>
          <a:blip r:embed="rId3"/>
          <a:stretch>
            <a:fillRect/>
          </a:stretch>
        </p:blipFill>
        <p:spPr>
          <a:xfrm>
            <a:off x="0" y="3277350"/>
            <a:ext cx="9144000" cy="2494554"/>
          </a:xfrm>
          <a:prstGeom prst="rect">
            <a:avLst/>
          </a:prstGeom>
        </p:spPr>
      </p:pic>
      <p:sp>
        <p:nvSpPr>
          <p:cNvPr id="5" name="TextBox 4"/>
          <p:cNvSpPr txBox="1"/>
          <p:nvPr/>
        </p:nvSpPr>
        <p:spPr>
          <a:xfrm>
            <a:off x="1872876" y="2424748"/>
            <a:ext cx="1479176" cy="461665"/>
          </a:xfrm>
          <a:prstGeom prst="rect">
            <a:avLst/>
          </a:prstGeom>
          <a:noFill/>
        </p:spPr>
        <p:txBody>
          <a:bodyPr wrap="square" rtlCol="0">
            <a:spAutoFit/>
          </a:bodyPr>
          <a:lstStyle/>
          <a:p>
            <a:pPr algn="ctr"/>
            <a:r>
              <a:rPr lang="en-US" sz="2400" dirty="0" smtClean="0">
                <a:latin typeface="Myriad Pro"/>
                <a:cs typeface="Myriad Pro"/>
              </a:rPr>
              <a:t>(glucose)</a:t>
            </a:r>
            <a:endParaRPr lang="en-US" sz="2400" dirty="0">
              <a:latin typeface="Myriad Pro"/>
              <a:cs typeface="Myriad Pro"/>
            </a:endParaRPr>
          </a:p>
        </p:txBody>
      </p:sp>
      <p:pic>
        <p:nvPicPr>
          <p:cNvPr id="6" name="Picture 5"/>
          <p:cNvPicPr>
            <a:picLocks noChangeAspect="1"/>
          </p:cNvPicPr>
          <p:nvPr/>
        </p:nvPicPr>
        <p:blipFill>
          <a:blip r:embed="rId4"/>
          <a:stretch>
            <a:fillRect/>
          </a:stretch>
        </p:blipFill>
        <p:spPr>
          <a:xfrm>
            <a:off x="1902758" y="1713352"/>
            <a:ext cx="5597712" cy="771160"/>
          </a:xfrm>
          <a:prstGeom prst="rect">
            <a:avLst/>
          </a:prstGeom>
        </p:spPr>
      </p:pic>
      <p:grpSp>
        <p:nvGrpSpPr>
          <p:cNvPr id="11" name="Group 10"/>
          <p:cNvGrpSpPr/>
          <p:nvPr/>
        </p:nvGrpSpPr>
        <p:grpSpPr>
          <a:xfrm>
            <a:off x="0" y="2569892"/>
            <a:ext cx="8023412" cy="2017053"/>
            <a:chOff x="0" y="2569892"/>
            <a:chExt cx="8023412" cy="2017053"/>
          </a:xfrm>
        </p:grpSpPr>
        <p:sp>
          <p:nvSpPr>
            <p:cNvPr id="7" name="Rectangle 6"/>
            <p:cNvSpPr/>
            <p:nvPr/>
          </p:nvSpPr>
          <p:spPr>
            <a:xfrm>
              <a:off x="1135529" y="4108827"/>
              <a:ext cx="6887883" cy="47811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0" y="2569892"/>
              <a:ext cx="3720353" cy="830997"/>
            </a:xfrm>
            <a:prstGeom prst="rect">
              <a:avLst/>
            </a:prstGeom>
            <a:noFill/>
          </p:spPr>
          <p:txBody>
            <a:bodyPr wrap="square" rtlCol="0">
              <a:spAutoFit/>
            </a:bodyPr>
            <a:lstStyle/>
            <a:p>
              <a:r>
                <a:rPr lang="en-US" sz="2400" dirty="0" smtClean="0">
                  <a:solidFill>
                    <a:srgbClr val="FF0000"/>
                  </a:solidFill>
                  <a:latin typeface="Myriad Pro"/>
                  <a:cs typeface="Myriad Pro"/>
                </a:rPr>
                <a:t>This reaction</a:t>
              </a:r>
            </a:p>
            <a:p>
              <a:r>
                <a:rPr lang="en-US" sz="2400" dirty="0">
                  <a:solidFill>
                    <a:srgbClr val="FF0000"/>
                  </a:solidFill>
                  <a:latin typeface="Myriad Pro"/>
                  <a:cs typeface="Myriad Pro"/>
                </a:rPr>
                <a:t>i</a:t>
              </a:r>
              <a:r>
                <a:rPr lang="en-US" sz="2400" dirty="0" smtClean="0">
                  <a:solidFill>
                    <a:srgbClr val="FF0000"/>
                  </a:solidFill>
                  <a:latin typeface="Myriad Pro"/>
                  <a:cs typeface="Myriad Pro"/>
                </a:rPr>
                <a:t>s especially slow</a:t>
              </a:r>
              <a:endParaRPr lang="en-US" sz="2400" dirty="0">
                <a:solidFill>
                  <a:srgbClr val="FF0000"/>
                </a:solidFill>
                <a:latin typeface="Myriad Pro"/>
                <a:cs typeface="Myriad Pro"/>
              </a:endParaRPr>
            </a:p>
          </p:txBody>
        </p:sp>
        <p:cxnSp>
          <p:nvCxnSpPr>
            <p:cNvPr id="10" name="Straight Arrow Connector 9"/>
            <p:cNvCxnSpPr/>
            <p:nvPr/>
          </p:nvCxnSpPr>
          <p:spPr>
            <a:xfrm>
              <a:off x="971176" y="3356066"/>
              <a:ext cx="313765" cy="707938"/>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grpSp>
      <p:sp>
        <p:nvSpPr>
          <p:cNvPr id="12" name="TextBox 11"/>
          <p:cNvSpPr txBox="1"/>
          <p:nvPr/>
        </p:nvSpPr>
        <p:spPr>
          <a:xfrm>
            <a:off x="1688352" y="6002736"/>
            <a:ext cx="5983195" cy="461665"/>
          </a:xfrm>
          <a:prstGeom prst="rect">
            <a:avLst/>
          </a:prstGeom>
          <a:noFill/>
        </p:spPr>
        <p:txBody>
          <a:bodyPr wrap="square" rtlCol="0">
            <a:spAutoFit/>
          </a:bodyPr>
          <a:lstStyle/>
          <a:p>
            <a:pPr algn="ctr"/>
            <a:r>
              <a:rPr lang="en-US" sz="2400" dirty="0" smtClean="0">
                <a:latin typeface="Myriad Pro"/>
                <a:cs typeface="Myriad Pro"/>
              </a:rPr>
              <a:t>So is </a:t>
            </a:r>
            <a:r>
              <a:rPr lang="en-US" sz="2400" i="1" dirty="0" err="1" smtClean="0">
                <a:latin typeface="Myriad Pro"/>
                <a:cs typeface="Myriad Pro"/>
              </a:rPr>
              <a:t>k</a:t>
            </a:r>
            <a:r>
              <a:rPr lang="en-US" sz="2400" i="1" baseline="-25000" dirty="0" err="1" smtClean="0">
                <a:latin typeface="Myriad Pro"/>
                <a:cs typeface="Myriad Pro"/>
              </a:rPr>
              <a:t>f</a:t>
            </a:r>
            <a:r>
              <a:rPr lang="en-US" sz="2400" dirty="0" smtClean="0">
                <a:latin typeface="Myriad Pro"/>
                <a:cs typeface="Myriad Pro"/>
              </a:rPr>
              <a:t> ≈ k</a:t>
            </a:r>
            <a:r>
              <a:rPr lang="en-US" sz="2400" baseline="-25000" dirty="0" smtClean="0">
                <a:latin typeface="Myriad Pro"/>
                <a:cs typeface="Myriad Pro"/>
              </a:rPr>
              <a:t>3</a:t>
            </a:r>
            <a:r>
              <a:rPr lang="en-US" sz="2400" dirty="0" smtClean="0">
                <a:latin typeface="Myriad Pro"/>
                <a:cs typeface="Myriad Pro"/>
              </a:rPr>
              <a:t> = </a:t>
            </a:r>
            <a:r>
              <a:rPr lang="en-US" sz="2400" i="1" dirty="0" smtClean="0">
                <a:latin typeface="Myriad Pro"/>
                <a:cs typeface="Myriad Pro"/>
              </a:rPr>
              <a:t>c</a:t>
            </a:r>
            <a:r>
              <a:rPr lang="en-US" sz="2400" dirty="0" smtClean="0">
                <a:latin typeface="Myriad Pro"/>
                <a:cs typeface="Myriad Pro"/>
              </a:rPr>
              <a:t> [Fructose-6-phosphate] [ATP] ?</a:t>
            </a:r>
            <a:endParaRPr lang="en-US" sz="2400" baseline="30000" dirty="0">
              <a:latin typeface="Myriad Pro"/>
              <a:cs typeface="Myriad Pro"/>
            </a:endParaRPr>
          </a:p>
        </p:txBody>
      </p:sp>
    </p:spTree>
    <p:extLst>
      <p:ext uri="{BB962C8B-B14F-4D97-AF65-F5344CB8AC3E}">
        <p14:creationId xmlns:p14="http://schemas.microsoft.com/office/powerpoint/2010/main" val="18164920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Many intercellular reactions are catalyzed by enzymes</a:t>
            </a:r>
            <a:endParaRPr lang="en-US" dirty="0"/>
          </a:p>
        </p:txBody>
      </p:sp>
      <p:pic>
        <p:nvPicPr>
          <p:cNvPr id="4" name="Picture 3"/>
          <p:cNvPicPr>
            <a:picLocks noChangeAspect="1"/>
          </p:cNvPicPr>
          <p:nvPr/>
        </p:nvPicPr>
        <p:blipFill rotWithShape="1">
          <a:blip r:embed="rId3"/>
          <a:srcRect b="82781"/>
          <a:stretch/>
        </p:blipFill>
        <p:spPr>
          <a:xfrm>
            <a:off x="0" y="2110806"/>
            <a:ext cx="8686800" cy="356538"/>
          </a:xfrm>
          <a:prstGeom prst="rect">
            <a:avLst/>
          </a:prstGeom>
        </p:spPr>
      </p:pic>
      <p:pic>
        <p:nvPicPr>
          <p:cNvPr id="5" name="Picture 4"/>
          <p:cNvPicPr>
            <a:picLocks noChangeAspect="1"/>
          </p:cNvPicPr>
          <p:nvPr/>
        </p:nvPicPr>
        <p:blipFill rotWithShape="1">
          <a:blip r:embed="rId3"/>
          <a:srcRect t="16397" b="66465"/>
          <a:stretch/>
        </p:blipFill>
        <p:spPr>
          <a:xfrm>
            <a:off x="218141" y="2947146"/>
            <a:ext cx="8686800" cy="354854"/>
          </a:xfrm>
          <a:prstGeom prst="rect">
            <a:avLst/>
          </a:prstGeom>
        </p:spPr>
      </p:pic>
      <p:pic>
        <p:nvPicPr>
          <p:cNvPr id="6" name="Picture 5"/>
          <p:cNvPicPr>
            <a:picLocks noChangeAspect="1"/>
          </p:cNvPicPr>
          <p:nvPr/>
        </p:nvPicPr>
        <p:blipFill rotWithShape="1">
          <a:blip r:embed="rId3"/>
          <a:srcRect t="34276" b="-34276"/>
          <a:stretch/>
        </p:blipFill>
        <p:spPr>
          <a:xfrm>
            <a:off x="218141" y="4293721"/>
            <a:ext cx="8686800" cy="2070553"/>
          </a:xfrm>
          <a:prstGeom prst="rect">
            <a:avLst/>
          </a:prstGeom>
        </p:spPr>
      </p:pic>
    </p:spTree>
    <p:extLst>
      <p:ext uri="{BB962C8B-B14F-4D97-AF65-F5344CB8AC3E}">
        <p14:creationId xmlns:p14="http://schemas.microsoft.com/office/powerpoint/2010/main" val="2433287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Energy landscape of the reaction</a:t>
            </a:r>
            <a:endParaRPr lang="en-US" dirty="0"/>
          </a:p>
        </p:txBody>
      </p:sp>
      <p:pic>
        <p:nvPicPr>
          <p:cNvPr id="4" name="Picture 3"/>
          <p:cNvPicPr>
            <a:picLocks noChangeAspect="1"/>
          </p:cNvPicPr>
          <p:nvPr/>
        </p:nvPicPr>
        <p:blipFill rotWithShape="1">
          <a:blip r:embed="rId3"/>
          <a:srcRect b="82781"/>
          <a:stretch/>
        </p:blipFill>
        <p:spPr>
          <a:xfrm>
            <a:off x="239058" y="1679563"/>
            <a:ext cx="8686800" cy="356538"/>
          </a:xfrm>
          <a:prstGeom prst="rect">
            <a:avLst/>
          </a:prstGeom>
        </p:spPr>
      </p:pic>
      <p:cxnSp>
        <p:nvCxnSpPr>
          <p:cNvPr id="7" name="Straight Arrow Connector 6"/>
          <p:cNvCxnSpPr/>
          <p:nvPr/>
        </p:nvCxnSpPr>
        <p:spPr>
          <a:xfrm flipV="1">
            <a:off x="1019375" y="2939009"/>
            <a:ext cx="0" cy="30181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019375" y="5957127"/>
            <a:ext cx="497242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141866" y="4254024"/>
            <a:ext cx="3685242" cy="461665"/>
          </a:xfrm>
          <a:prstGeom prst="rect">
            <a:avLst/>
          </a:prstGeom>
          <a:noFill/>
        </p:spPr>
        <p:txBody>
          <a:bodyPr wrap="square" rtlCol="0">
            <a:spAutoFit/>
          </a:bodyPr>
          <a:lstStyle/>
          <a:p>
            <a:pPr algn="ctr"/>
            <a:r>
              <a:rPr lang="en-US" sz="2400" dirty="0">
                <a:latin typeface="Myriad Pro"/>
                <a:cs typeface="Myriad Pro"/>
              </a:rPr>
              <a:t>G</a:t>
            </a:r>
            <a:r>
              <a:rPr lang="en-US" sz="2400" dirty="0" smtClean="0">
                <a:latin typeface="Myriad Pro"/>
                <a:cs typeface="Myriad Pro"/>
              </a:rPr>
              <a:t>ibbs Free Energy, G</a:t>
            </a:r>
            <a:endParaRPr lang="en-US" sz="2400" dirty="0">
              <a:latin typeface="Myriad Pro"/>
              <a:cs typeface="Myriad Pro"/>
            </a:endParaRPr>
          </a:p>
        </p:txBody>
      </p:sp>
      <p:sp>
        <p:nvSpPr>
          <p:cNvPr id="11" name="TextBox 10"/>
          <p:cNvSpPr txBox="1"/>
          <p:nvPr/>
        </p:nvSpPr>
        <p:spPr>
          <a:xfrm>
            <a:off x="2058158" y="6051822"/>
            <a:ext cx="2714065" cy="461665"/>
          </a:xfrm>
          <a:prstGeom prst="rect">
            <a:avLst/>
          </a:prstGeom>
          <a:noFill/>
        </p:spPr>
        <p:txBody>
          <a:bodyPr wrap="square" rtlCol="0">
            <a:spAutoFit/>
          </a:bodyPr>
          <a:lstStyle/>
          <a:p>
            <a:pPr algn="ctr"/>
            <a:r>
              <a:rPr lang="en-US" sz="2400" dirty="0" smtClean="0">
                <a:latin typeface="Myriad Pro"/>
                <a:cs typeface="Myriad Pro"/>
              </a:rPr>
              <a:t>“Reaction progress”</a:t>
            </a:r>
            <a:endParaRPr lang="en-US" sz="2400" dirty="0">
              <a:latin typeface="Myriad Pro"/>
              <a:cs typeface="Myriad Pro"/>
            </a:endParaRPr>
          </a:p>
        </p:txBody>
      </p:sp>
      <p:cxnSp>
        <p:nvCxnSpPr>
          <p:cNvPr id="13" name="Straight Connector 12"/>
          <p:cNvCxnSpPr/>
          <p:nvPr/>
        </p:nvCxnSpPr>
        <p:spPr>
          <a:xfrm>
            <a:off x="1258434" y="3940066"/>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66812" y="3955008"/>
            <a:ext cx="1476563" cy="369332"/>
          </a:xfrm>
          <a:prstGeom prst="rect">
            <a:avLst/>
          </a:prstGeom>
          <a:noFill/>
        </p:spPr>
        <p:txBody>
          <a:bodyPr wrap="square" rtlCol="0">
            <a:spAutoFit/>
          </a:bodyPr>
          <a:lstStyle/>
          <a:p>
            <a:pPr algn="ctr"/>
            <a:r>
              <a:rPr lang="en-US" dirty="0" smtClean="0">
                <a:latin typeface="Myriad Pro"/>
                <a:cs typeface="Myriad Pro"/>
              </a:rPr>
              <a:t>F6P + ATP</a:t>
            </a:r>
            <a:endParaRPr lang="en-US" dirty="0">
              <a:latin typeface="Myriad Pro"/>
              <a:cs typeface="Myriad Pro"/>
            </a:endParaRPr>
          </a:p>
        </p:txBody>
      </p:sp>
      <p:grpSp>
        <p:nvGrpSpPr>
          <p:cNvPr id="42" name="Group 41"/>
          <p:cNvGrpSpPr/>
          <p:nvPr/>
        </p:nvGrpSpPr>
        <p:grpSpPr>
          <a:xfrm>
            <a:off x="4332765" y="5407292"/>
            <a:ext cx="1476563" cy="422517"/>
            <a:chOff x="4332765" y="5407292"/>
            <a:chExt cx="1476563" cy="422517"/>
          </a:xfrm>
        </p:grpSpPr>
        <p:cxnSp>
          <p:nvCxnSpPr>
            <p:cNvPr id="15" name="Straight Connector 14"/>
            <p:cNvCxnSpPr/>
            <p:nvPr/>
          </p:nvCxnSpPr>
          <p:spPr>
            <a:xfrm>
              <a:off x="4518599" y="5407292"/>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332765" y="5460477"/>
              <a:ext cx="1476563" cy="369332"/>
            </a:xfrm>
            <a:prstGeom prst="rect">
              <a:avLst/>
            </a:prstGeom>
            <a:noFill/>
          </p:spPr>
          <p:txBody>
            <a:bodyPr wrap="square" rtlCol="0">
              <a:spAutoFit/>
            </a:bodyPr>
            <a:lstStyle/>
            <a:p>
              <a:pPr algn="ctr"/>
              <a:r>
                <a:rPr lang="en-US" dirty="0" smtClean="0">
                  <a:latin typeface="Myriad Pro"/>
                  <a:cs typeface="Myriad Pro"/>
                </a:rPr>
                <a:t>F1,6BP + ADP</a:t>
              </a:r>
              <a:endParaRPr lang="en-US" dirty="0">
                <a:latin typeface="Myriad Pro"/>
                <a:cs typeface="Myriad Pro"/>
              </a:endParaRPr>
            </a:p>
          </p:txBody>
        </p:sp>
      </p:grpSp>
      <p:grpSp>
        <p:nvGrpSpPr>
          <p:cNvPr id="38" name="Group 37"/>
          <p:cNvGrpSpPr/>
          <p:nvPr/>
        </p:nvGrpSpPr>
        <p:grpSpPr>
          <a:xfrm>
            <a:off x="6287638" y="3907195"/>
            <a:ext cx="2139186" cy="1467226"/>
            <a:chOff x="7584141" y="3702421"/>
            <a:chExt cx="2139186" cy="1467226"/>
          </a:xfrm>
        </p:grpSpPr>
        <p:cxnSp>
          <p:nvCxnSpPr>
            <p:cNvPr id="22" name="Straight Connector 21"/>
            <p:cNvCxnSpPr/>
            <p:nvPr/>
          </p:nvCxnSpPr>
          <p:spPr>
            <a:xfrm>
              <a:off x="7709647" y="3702421"/>
              <a:ext cx="0" cy="14672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584141" y="3702421"/>
              <a:ext cx="2510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7584141" y="5169644"/>
              <a:ext cx="2510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760447" y="4245075"/>
              <a:ext cx="1962880" cy="369332"/>
            </a:xfrm>
            <a:prstGeom prst="rect">
              <a:avLst/>
            </a:prstGeom>
            <a:noFill/>
          </p:spPr>
          <p:txBody>
            <a:bodyPr wrap="square" rtlCol="0">
              <a:spAutoFit/>
            </a:bodyPr>
            <a:lstStyle/>
            <a:p>
              <a:pPr algn="ctr"/>
              <a:r>
                <a:rPr lang="en-US" dirty="0" smtClean="0">
                  <a:latin typeface="Symbol" charset="2"/>
                  <a:cs typeface="Symbol" charset="2"/>
                </a:rPr>
                <a:t>D</a:t>
              </a:r>
              <a:r>
                <a:rPr lang="en-US" dirty="0" smtClean="0">
                  <a:latin typeface="Myriad Pro"/>
                  <a:cs typeface="Myriad Pro"/>
                </a:rPr>
                <a:t>G = - RT </a:t>
              </a:r>
              <a:r>
                <a:rPr lang="en-US" dirty="0" err="1" smtClean="0">
                  <a:latin typeface="Myriad Pro"/>
                  <a:cs typeface="Myriad Pro"/>
                </a:rPr>
                <a:t>ln</a:t>
              </a:r>
              <a:r>
                <a:rPr lang="en-US" dirty="0" smtClean="0">
                  <a:latin typeface="Myriad Pro"/>
                  <a:cs typeface="Myriad Pro"/>
                </a:rPr>
                <a:t> </a:t>
              </a:r>
              <a:r>
                <a:rPr lang="en-US" dirty="0" err="1" smtClean="0">
                  <a:latin typeface="Myriad Pro"/>
                  <a:cs typeface="Myriad Pro"/>
                </a:rPr>
                <a:t>K</a:t>
              </a:r>
              <a:r>
                <a:rPr lang="en-US" baseline="-25000" dirty="0" err="1" smtClean="0">
                  <a:latin typeface="Myriad Pro"/>
                  <a:cs typeface="Myriad Pro"/>
                </a:rPr>
                <a:t>eq</a:t>
              </a:r>
              <a:endParaRPr lang="en-US" baseline="-25000" dirty="0">
                <a:latin typeface="Myriad Pro"/>
                <a:cs typeface="Myriad Pro"/>
              </a:endParaRPr>
            </a:p>
          </p:txBody>
        </p:sp>
      </p:grpSp>
      <p:grpSp>
        <p:nvGrpSpPr>
          <p:cNvPr id="37" name="Group 36"/>
          <p:cNvGrpSpPr/>
          <p:nvPr/>
        </p:nvGrpSpPr>
        <p:grpSpPr>
          <a:xfrm>
            <a:off x="6287638" y="2827299"/>
            <a:ext cx="2638220" cy="1079896"/>
            <a:chOff x="7584141" y="2622525"/>
            <a:chExt cx="2638220" cy="1079896"/>
          </a:xfrm>
        </p:grpSpPr>
        <p:cxnSp>
          <p:nvCxnSpPr>
            <p:cNvPr id="28" name="Straight Connector 27"/>
            <p:cNvCxnSpPr/>
            <p:nvPr/>
          </p:nvCxnSpPr>
          <p:spPr>
            <a:xfrm>
              <a:off x="7709647" y="2622525"/>
              <a:ext cx="0" cy="10798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584141" y="2622525"/>
              <a:ext cx="2510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7882965" y="2889943"/>
              <a:ext cx="2339396" cy="442512"/>
              <a:chOff x="7882965" y="2889943"/>
              <a:chExt cx="2339396" cy="442512"/>
            </a:xfrm>
          </p:grpSpPr>
          <p:sp>
            <p:nvSpPr>
              <p:cNvPr id="34" name="TextBox 33"/>
              <p:cNvSpPr txBox="1"/>
              <p:nvPr/>
            </p:nvSpPr>
            <p:spPr>
              <a:xfrm>
                <a:off x="7882965" y="2963123"/>
                <a:ext cx="2339396" cy="369332"/>
              </a:xfrm>
              <a:prstGeom prst="rect">
                <a:avLst/>
              </a:prstGeom>
              <a:noFill/>
            </p:spPr>
            <p:txBody>
              <a:bodyPr wrap="square" rtlCol="0">
                <a:spAutoFit/>
              </a:bodyPr>
              <a:lstStyle/>
              <a:p>
                <a:r>
                  <a:rPr lang="en-US" dirty="0" smtClean="0">
                    <a:latin typeface="Symbol" charset="2"/>
                    <a:cs typeface="Symbol" charset="2"/>
                  </a:rPr>
                  <a:t>D</a:t>
                </a:r>
                <a:r>
                  <a:rPr lang="en-US" dirty="0" smtClean="0">
                    <a:latin typeface="Myriad Pro"/>
                    <a:cs typeface="Myriad Pro"/>
                  </a:rPr>
                  <a:t>G   = - RT </a:t>
                </a:r>
                <a:r>
                  <a:rPr lang="en-US" dirty="0" err="1" smtClean="0">
                    <a:latin typeface="Myriad Pro"/>
                    <a:cs typeface="Myriad Pro"/>
                  </a:rPr>
                  <a:t>ln</a:t>
                </a:r>
                <a:r>
                  <a:rPr lang="en-US" dirty="0" smtClean="0">
                    <a:latin typeface="Myriad Pro"/>
                    <a:cs typeface="Myriad Pro"/>
                  </a:rPr>
                  <a:t> </a:t>
                </a:r>
                <a:r>
                  <a:rPr lang="en-US" i="1" dirty="0" err="1" smtClean="0">
                    <a:latin typeface="Myriad Pro"/>
                    <a:cs typeface="Myriad Pro"/>
                  </a:rPr>
                  <a:t>k</a:t>
                </a:r>
                <a:r>
                  <a:rPr lang="en-US" i="1" baseline="-25000" dirty="0" err="1" smtClean="0">
                    <a:latin typeface="Myriad Pro"/>
                    <a:cs typeface="Myriad Pro"/>
                  </a:rPr>
                  <a:t>f</a:t>
                </a:r>
                <a:endParaRPr lang="en-US" i="1" baseline="-25000" dirty="0">
                  <a:latin typeface="Arial"/>
                  <a:cs typeface="Arial"/>
                </a:endParaRPr>
              </a:p>
            </p:txBody>
          </p:sp>
          <p:sp>
            <p:nvSpPr>
              <p:cNvPr id="35" name="Rectangle 34"/>
              <p:cNvSpPr/>
              <p:nvPr/>
            </p:nvSpPr>
            <p:spPr>
              <a:xfrm>
                <a:off x="8169807" y="2889943"/>
                <a:ext cx="299631" cy="369332"/>
              </a:xfrm>
              <a:prstGeom prst="rect">
                <a:avLst/>
              </a:prstGeom>
            </p:spPr>
            <p:txBody>
              <a:bodyPr wrap="none">
                <a:spAutoFit/>
              </a:bodyPr>
              <a:lstStyle/>
              <a:p>
                <a:r>
                  <a:rPr lang="en-US" dirty="0"/>
                  <a:t>‡</a:t>
                </a:r>
              </a:p>
            </p:txBody>
          </p:sp>
        </p:grpSp>
      </p:grpSp>
      <p:grpSp>
        <p:nvGrpSpPr>
          <p:cNvPr id="41" name="Group 40"/>
          <p:cNvGrpSpPr/>
          <p:nvPr/>
        </p:nvGrpSpPr>
        <p:grpSpPr>
          <a:xfrm>
            <a:off x="1826198" y="2438435"/>
            <a:ext cx="3346824" cy="2935986"/>
            <a:chOff x="1826198" y="2438435"/>
            <a:chExt cx="3346824" cy="2935986"/>
          </a:xfrm>
        </p:grpSpPr>
        <p:sp>
          <p:nvSpPr>
            <p:cNvPr id="20" name="Freeform 19"/>
            <p:cNvSpPr/>
            <p:nvPr/>
          </p:nvSpPr>
          <p:spPr>
            <a:xfrm>
              <a:off x="1826198" y="2827299"/>
              <a:ext cx="3346824" cy="2547122"/>
            </a:xfrm>
            <a:custGeom>
              <a:avLst/>
              <a:gdLst>
                <a:gd name="connsiteX0" fmla="*/ 0 w 3346824"/>
                <a:gd name="connsiteY0" fmla="*/ 1097828 h 2547122"/>
                <a:gd name="connsiteX1" fmla="*/ 1763059 w 3346824"/>
                <a:gd name="connsiteY1" fmla="*/ 51946 h 2547122"/>
                <a:gd name="connsiteX2" fmla="*/ 3346824 w 3346824"/>
                <a:gd name="connsiteY2" fmla="*/ 2547122 h 2547122"/>
              </a:gdLst>
              <a:ahLst/>
              <a:cxnLst>
                <a:cxn ang="0">
                  <a:pos x="connsiteX0" y="connsiteY0"/>
                </a:cxn>
                <a:cxn ang="0">
                  <a:pos x="connsiteX1" y="connsiteY1"/>
                </a:cxn>
                <a:cxn ang="0">
                  <a:pos x="connsiteX2" y="connsiteY2"/>
                </a:cxn>
              </a:cxnLst>
              <a:rect l="l" t="t" r="r" b="b"/>
              <a:pathLst>
                <a:path w="3346824" h="2547122">
                  <a:moveTo>
                    <a:pt x="0" y="1097828"/>
                  </a:moveTo>
                  <a:cubicBezTo>
                    <a:pt x="602627" y="454112"/>
                    <a:pt x="1205255" y="-189603"/>
                    <a:pt x="1763059" y="51946"/>
                  </a:cubicBezTo>
                  <a:cubicBezTo>
                    <a:pt x="2320863" y="293495"/>
                    <a:pt x="3346824" y="2547122"/>
                    <a:pt x="3346824" y="2547122"/>
                  </a:cubicBezTo>
                </a:path>
              </a:pathLst>
            </a:custGeom>
            <a:ln>
              <a:solidFill>
                <a:srgbClr val="FF0000"/>
              </a:solidFill>
              <a:tailEnd type="triangle" w="lg" len="lg"/>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 name="Straight Connector 38"/>
            <p:cNvCxnSpPr/>
            <p:nvPr/>
          </p:nvCxnSpPr>
          <p:spPr>
            <a:xfrm>
              <a:off x="2848176" y="2827299"/>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2513493" y="2438435"/>
              <a:ext cx="1720275" cy="369332"/>
            </a:xfrm>
            <a:prstGeom prst="rect">
              <a:avLst/>
            </a:prstGeom>
            <a:noFill/>
          </p:spPr>
          <p:txBody>
            <a:bodyPr wrap="square" rtlCol="0">
              <a:spAutoFit/>
            </a:bodyPr>
            <a:lstStyle/>
            <a:p>
              <a:pPr algn="ctr"/>
              <a:r>
                <a:rPr lang="en-US" dirty="0" smtClean="0">
                  <a:latin typeface="Myriad Pro"/>
                  <a:cs typeface="Myriad Pro"/>
                </a:rPr>
                <a:t>Transition state</a:t>
              </a:r>
              <a:endParaRPr lang="en-US" dirty="0">
                <a:latin typeface="Myriad Pro"/>
                <a:cs typeface="Myriad Pro"/>
              </a:endParaRPr>
            </a:p>
          </p:txBody>
        </p:sp>
      </p:grpSp>
    </p:spTree>
    <p:extLst>
      <p:ext uri="{BB962C8B-B14F-4D97-AF65-F5344CB8AC3E}">
        <p14:creationId xmlns:p14="http://schemas.microsoft.com/office/powerpoint/2010/main" val="10937186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How good are living things</a:t>
            </a:r>
            <a:br>
              <a:rPr lang="en-US" dirty="0" smtClean="0"/>
            </a:br>
            <a:r>
              <a:rPr lang="en-US" dirty="0" smtClean="0"/>
              <a:t>at following algorithms?</a:t>
            </a:r>
            <a:endParaRPr lang="en-US" dirty="0"/>
          </a:p>
        </p:txBody>
      </p:sp>
      <p:pic>
        <p:nvPicPr>
          <p:cNvPr id="4" name="Content Placeholder 3"/>
          <p:cNvPicPr>
            <a:picLocks noGrp="1" noChangeAspect="1"/>
          </p:cNvPicPr>
          <p:nvPr>
            <p:ph idx="1"/>
          </p:nvPr>
        </p:nvPicPr>
        <p:blipFill>
          <a:blip r:embed="rId3"/>
          <a:srcRect t="23677" b="23677"/>
          <a:stretch>
            <a:fillRect/>
          </a:stretch>
        </p:blipFill>
        <p:spPr>
          <a:xfrm>
            <a:off x="457200" y="1912469"/>
            <a:ext cx="8229600" cy="2570163"/>
          </a:xfrm>
        </p:spPr>
      </p:pic>
      <p:sp>
        <p:nvSpPr>
          <p:cNvPr id="5" name="Content Placeholder 2"/>
          <p:cNvSpPr txBox="1">
            <a:spLocks/>
          </p:cNvSpPr>
          <p:nvPr/>
        </p:nvSpPr>
        <p:spPr>
          <a:xfrm>
            <a:off x="373530" y="4766240"/>
            <a:ext cx="8770470" cy="1792938"/>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sz="2400" dirty="0" smtClean="0">
                <a:latin typeface="Myriad Pro"/>
                <a:cs typeface="Myriad Pro"/>
              </a:rPr>
              <a:t>In particular, are they inherently limited relative to computers?</a:t>
            </a:r>
          </a:p>
          <a:p>
            <a:pPr marL="0" indent="0">
              <a:buFont typeface="Arial"/>
              <a:buNone/>
            </a:pPr>
            <a:r>
              <a:rPr lang="en-US" sz="2400" dirty="0" smtClean="0">
                <a:latin typeface="Myriad Pro"/>
                <a:cs typeface="Myriad Pro"/>
              </a:rPr>
              <a:t> </a:t>
            </a:r>
          </a:p>
          <a:p>
            <a:pPr marL="0" indent="0">
              <a:buFont typeface="Arial"/>
              <a:buNone/>
            </a:pPr>
            <a:r>
              <a:rPr lang="en-US" sz="2400" dirty="0" smtClean="0">
                <a:latin typeface="Myriad Pro"/>
                <a:cs typeface="Myriad Pro"/>
              </a:rPr>
              <a:t>(Is there any problem they can’t solve with an algorithm,</a:t>
            </a:r>
            <a:r>
              <a:rPr lang="en-US" sz="2400" dirty="0">
                <a:latin typeface="Myriad Pro"/>
                <a:cs typeface="Myriad Pro"/>
              </a:rPr>
              <a:t> </a:t>
            </a:r>
            <a:r>
              <a:rPr lang="en-US" sz="2400" dirty="0" smtClean="0">
                <a:latin typeface="Myriad Pro"/>
                <a:cs typeface="Myriad Pro"/>
              </a:rPr>
              <a:t>which a computer could?)</a:t>
            </a:r>
            <a:endParaRPr lang="en-US" sz="2400" dirty="0">
              <a:latin typeface="Myriad Pro"/>
              <a:cs typeface="Myriad Pro"/>
            </a:endParaRPr>
          </a:p>
        </p:txBody>
      </p:sp>
    </p:spTree>
    <p:extLst>
      <p:ext uri="{BB962C8B-B14F-4D97-AF65-F5344CB8AC3E}">
        <p14:creationId xmlns:p14="http://schemas.microsoft.com/office/powerpoint/2010/main" val="303871899"/>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Catalysts speed up the reaction by lowering the action energy, </a:t>
            </a:r>
            <a:r>
              <a:rPr lang="en-US" dirty="0" smtClean="0">
                <a:latin typeface="Symbol" charset="2"/>
                <a:cs typeface="Symbol" charset="2"/>
              </a:rPr>
              <a:t>D</a:t>
            </a:r>
            <a:r>
              <a:rPr lang="en-US" dirty="0" smtClean="0"/>
              <a:t>G</a:t>
            </a:r>
            <a:endParaRPr lang="en-US" dirty="0"/>
          </a:p>
        </p:txBody>
      </p:sp>
      <p:pic>
        <p:nvPicPr>
          <p:cNvPr id="4" name="Picture 3"/>
          <p:cNvPicPr>
            <a:picLocks noChangeAspect="1"/>
          </p:cNvPicPr>
          <p:nvPr/>
        </p:nvPicPr>
        <p:blipFill rotWithShape="1">
          <a:blip r:embed="rId3"/>
          <a:srcRect b="82781"/>
          <a:stretch/>
        </p:blipFill>
        <p:spPr>
          <a:xfrm>
            <a:off x="239058" y="1679563"/>
            <a:ext cx="8686800" cy="356538"/>
          </a:xfrm>
          <a:prstGeom prst="rect">
            <a:avLst/>
          </a:prstGeom>
        </p:spPr>
      </p:pic>
      <p:cxnSp>
        <p:nvCxnSpPr>
          <p:cNvPr id="7" name="Straight Arrow Connector 6"/>
          <p:cNvCxnSpPr/>
          <p:nvPr/>
        </p:nvCxnSpPr>
        <p:spPr>
          <a:xfrm flipV="1">
            <a:off x="1019375" y="2939009"/>
            <a:ext cx="0" cy="3018118"/>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019375" y="5957127"/>
            <a:ext cx="4972424"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6200000">
            <a:off x="-1141866" y="4254024"/>
            <a:ext cx="3685242" cy="461665"/>
          </a:xfrm>
          <a:prstGeom prst="rect">
            <a:avLst/>
          </a:prstGeom>
          <a:noFill/>
        </p:spPr>
        <p:txBody>
          <a:bodyPr wrap="square" rtlCol="0">
            <a:spAutoFit/>
          </a:bodyPr>
          <a:lstStyle/>
          <a:p>
            <a:pPr algn="ctr"/>
            <a:r>
              <a:rPr lang="en-US" sz="2400" dirty="0">
                <a:latin typeface="Myriad Pro"/>
                <a:cs typeface="Myriad Pro"/>
              </a:rPr>
              <a:t>G</a:t>
            </a:r>
            <a:r>
              <a:rPr lang="en-US" sz="2400" dirty="0" smtClean="0">
                <a:latin typeface="Myriad Pro"/>
                <a:cs typeface="Myriad Pro"/>
              </a:rPr>
              <a:t>ibbs Free Energy, G</a:t>
            </a:r>
            <a:endParaRPr lang="en-US" sz="2400" dirty="0">
              <a:latin typeface="Myriad Pro"/>
              <a:cs typeface="Myriad Pro"/>
            </a:endParaRPr>
          </a:p>
        </p:txBody>
      </p:sp>
      <p:sp>
        <p:nvSpPr>
          <p:cNvPr id="11" name="TextBox 10"/>
          <p:cNvSpPr txBox="1"/>
          <p:nvPr/>
        </p:nvSpPr>
        <p:spPr>
          <a:xfrm>
            <a:off x="2058158" y="6051822"/>
            <a:ext cx="2714065" cy="461665"/>
          </a:xfrm>
          <a:prstGeom prst="rect">
            <a:avLst/>
          </a:prstGeom>
          <a:noFill/>
        </p:spPr>
        <p:txBody>
          <a:bodyPr wrap="square" rtlCol="0">
            <a:spAutoFit/>
          </a:bodyPr>
          <a:lstStyle/>
          <a:p>
            <a:pPr algn="ctr"/>
            <a:r>
              <a:rPr lang="en-US" sz="2400" dirty="0" smtClean="0">
                <a:latin typeface="Myriad Pro"/>
                <a:cs typeface="Myriad Pro"/>
              </a:rPr>
              <a:t>“Reaction progress”</a:t>
            </a:r>
            <a:endParaRPr lang="en-US" sz="2400" dirty="0">
              <a:latin typeface="Myriad Pro"/>
              <a:cs typeface="Myriad Pro"/>
            </a:endParaRPr>
          </a:p>
        </p:txBody>
      </p:sp>
      <p:cxnSp>
        <p:nvCxnSpPr>
          <p:cNvPr id="13" name="Straight Connector 12"/>
          <p:cNvCxnSpPr/>
          <p:nvPr/>
        </p:nvCxnSpPr>
        <p:spPr>
          <a:xfrm>
            <a:off x="1258434" y="3940066"/>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1066812" y="3955008"/>
            <a:ext cx="1476563" cy="369332"/>
          </a:xfrm>
          <a:prstGeom prst="rect">
            <a:avLst/>
          </a:prstGeom>
          <a:noFill/>
        </p:spPr>
        <p:txBody>
          <a:bodyPr wrap="square" rtlCol="0">
            <a:spAutoFit/>
          </a:bodyPr>
          <a:lstStyle/>
          <a:p>
            <a:pPr algn="ctr"/>
            <a:r>
              <a:rPr lang="en-US" dirty="0" smtClean="0">
                <a:latin typeface="Myriad Pro"/>
                <a:cs typeface="Myriad Pro"/>
              </a:rPr>
              <a:t>F6P + ATP</a:t>
            </a:r>
            <a:endParaRPr lang="en-US" dirty="0">
              <a:latin typeface="Myriad Pro"/>
              <a:cs typeface="Myriad Pro"/>
            </a:endParaRPr>
          </a:p>
        </p:txBody>
      </p:sp>
      <p:grpSp>
        <p:nvGrpSpPr>
          <p:cNvPr id="42" name="Group 41"/>
          <p:cNvGrpSpPr/>
          <p:nvPr/>
        </p:nvGrpSpPr>
        <p:grpSpPr>
          <a:xfrm>
            <a:off x="4332765" y="5407292"/>
            <a:ext cx="1476563" cy="422517"/>
            <a:chOff x="4332765" y="5407292"/>
            <a:chExt cx="1476563" cy="422517"/>
          </a:xfrm>
        </p:grpSpPr>
        <p:cxnSp>
          <p:nvCxnSpPr>
            <p:cNvPr id="15" name="Straight Connector 14"/>
            <p:cNvCxnSpPr/>
            <p:nvPr/>
          </p:nvCxnSpPr>
          <p:spPr>
            <a:xfrm>
              <a:off x="4518599" y="5407292"/>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332765" y="5460477"/>
              <a:ext cx="1476563" cy="369332"/>
            </a:xfrm>
            <a:prstGeom prst="rect">
              <a:avLst/>
            </a:prstGeom>
            <a:noFill/>
          </p:spPr>
          <p:txBody>
            <a:bodyPr wrap="square" rtlCol="0">
              <a:spAutoFit/>
            </a:bodyPr>
            <a:lstStyle/>
            <a:p>
              <a:pPr algn="ctr"/>
              <a:r>
                <a:rPr lang="en-US" dirty="0" smtClean="0">
                  <a:latin typeface="Myriad Pro"/>
                  <a:cs typeface="Myriad Pro"/>
                </a:rPr>
                <a:t>F1,6BP + ADP</a:t>
              </a:r>
              <a:endParaRPr lang="en-US" dirty="0">
                <a:latin typeface="Myriad Pro"/>
                <a:cs typeface="Myriad Pro"/>
              </a:endParaRPr>
            </a:p>
          </p:txBody>
        </p:sp>
      </p:grpSp>
      <p:grpSp>
        <p:nvGrpSpPr>
          <p:cNvPr id="38" name="Group 37"/>
          <p:cNvGrpSpPr/>
          <p:nvPr/>
        </p:nvGrpSpPr>
        <p:grpSpPr>
          <a:xfrm>
            <a:off x="6287638" y="3907195"/>
            <a:ext cx="2124245" cy="1467226"/>
            <a:chOff x="7584141" y="3702421"/>
            <a:chExt cx="2124245" cy="1467226"/>
          </a:xfrm>
        </p:grpSpPr>
        <p:cxnSp>
          <p:nvCxnSpPr>
            <p:cNvPr id="22" name="Straight Connector 21"/>
            <p:cNvCxnSpPr/>
            <p:nvPr/>
          </p:nvCxnSpPr>
          <p:spPr>
            <a:xfrm>
              <a:off x="7709647" y="3702421"/>
              <a:ext cx="0" cy="146722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584141" y="3702421"/>
              <a:ext cx="2510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flipH="1">
              <a:off x="7584141" y="5169644"/>
              <a:ext cx="251011"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745506" y="4245075"/>
              <a:ext cx="1962880" cy="369332"/>
            </a:xfrm>
            <a:prstGeom prst="rect">
              <a:avLst/>
            </a:prstGeom>
            <a:noFill/>
          </p:spPr>
          <p:txBody>
            <a:bodyPr wrap="square" rtlCol="0">
              <a:spAutoFit/>
            </a:bodyPr>
            <a:lstStyle/>
            <a:p>
              <a:pPr algn="ctr"/>
              <a:r>
                <a:rPr lang="en-US" dirty="0" smtClean="0">
                  <a:latin typeface="Symbol" charset="2"/>
                  <a:cs typeface="Symbol" charset="2"/>
                </a:rPr>
                <a:t>D</a:t>
              </a:r>
              <a:r>
                <a:rPr lang="en-US" dirty="0" smtClean="0">
                  <a:latin typeface="Myriad Pro"/>
                  <a:cs typeface="Myriad Pro"/>
                </a:rPr>
                <a:t>G = - RT </a:t>
              </a:r>
              <a:r>
                <a:rPr lang="en-US" dirty="0" err="1" smtClean="0">
                  <a:latin typeface="Myriad Pro"/>
                  <a:cs typeface="Myriad Pro"/>
                </a:rPr>
                <a:t>ln</a:t>
              </a:r>
              <a:r>
                <a:rPr lang="en-US" dirty="0" smtClean="0">
                  <a:latin typeface="Myriad Pro"/>
                  <a:cs typeface="Myriad Pro"/>
                </a:rPr>
                <a:t> </a:t>
              </a:r>
              <a:r>
                <a:rPr lang="en-US" dirty="0" err="1" smtClean="0">
                  <a:latin typeface="Myriad Pro"/>
                  <a:cs typeface="Myriad Pro"/>
                </a:rPr>
                <a:t>K</a:t>
              </a:r>
              <a:r>
                <a:rPr lang="en-US" baseline="-25000" dirty="0" err="1" smtClean="0">
                  <a:latin typeface="Myriad Pro"/>
                  <a:cs typeface="Myriad Pro"/>
                </a:rPr>
                <a:t>eq</a:t>
              </a:r>
              <a:endParaRPr lang="en-US" baseline="-25000" dirty="0">
                <a:latin typeface="Myriad Pro"/>
                <a:cs typeface="Myriad Pro"/>
              </a:endParaRPr>
            </a:p>
          </p:txBody>
        </p:sp>
      </p:grpSp>
      <p:grpSp>
        <p:nvGrpSpPr>
          <p:cNvPr id="37" name="Group 36"/>
          <p:cNvGrpSpPr/>
          <p:nvPr/>
        </p:nvGrpSpPr>
        <p:grpSpPr>
          <a:xfrm>
            <a:off x="6287638" y="3333718"/>
            <a:ext cx="2638220" cy="573477"/>
            <a:chOff x="7584141" y="3128944"/>
            <a:chExt cx="2638220" cy="573477"/>
          </a:xfrm>
        </p:grpSpPr>
        <p:cxnSp>
          <p:nvCxnSpPr>
            <p:cNvPr id="28" name="Straight Connector 27"/>
            <p:cNvCxnSpPr/>
            <p:nvPr/>
          </p:nvCxnSpPr>
          <p:spPr>
            <a:xfrm>
              <a:off x="7709647" y="3200633"/>
              <a:ext cx="0" cy="5017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7584141" y="3200633"/>
              <a:ext cx="251012"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6" name="Group 35"/>
            <p:cNvGrpSpPr/>
            <p:nvPr/>
          </p:nvGrpSpPr>
          <p:grpSpPr>
            <a:xfrm>
              <a:off x="7882965" y="3128944"/>
              <a:ext cx="2339396" cy="460553"/>
              <a:chOff x="7882965" y="3128944"/>
              <a:chExt cx="2339396" cy="460553"/>
            </a:xfrm>
          </p:grpSpPr>
          <p:sp>
            <p:nvSpPr>
              <p:cNvPr id="34" name="TextBox 33"/>
              <p:cNvSpPr txBox="1"/>
              <p:nvPr/>
            </p:nvSpPr>
            <p:spPr>
              <a:xfrm>
                <a:off x="7882965" y="3220165"/>
                <a:ext cx="2339396" cy="369332"/>
              </a:xfrm>
              <a:prstGeom prst="rect">
                <a:avLst/>
              </a:prstGeom>
              <a:noFill/>
            </p:spPr>
            <p:txBody>
              <a:bodyPr wrap="square" rtlCol="0">
                <a:spAutoFit/>
              </a:bodyPr>
              <a:lstStyle/>
              <a:p>
                <a:r>
                  <a:rPr lang="en-US" dirty="0" smtClean="0">
                    <a:latin typeface="Symbol" charset="2"/>
                    <a:cs typeface="Symbol" charset="2"/>
                  </a:rPr>
                  <a:t>D</a:t>
                </a:r>
                <a:r>
                  <a:rPr lang="en-US" dirty="0" smtClean="0">
                    <a:latin typeface="Myriad Pro"/>
                    <a:cs typeface="Myriad Pro"/>
                  </a:rPr>
                  <a:t>G   = - RT </a:t>
                </a:r>
                <a:r>
                  <a:rPr lang="en-US" dirty="0" err="1" smtClean="0">
                    <a:latin typeface="Myriad Pro"/>
                    <a:cs typeface="Myriad Pro"/>
                  </a:rPr>
                  <a:t>ln</a:t>
                </a:r>
                <a:r>
                  <a:rPr lang="en-US" dirty="0" smtClean="0">
                    <a:latin typeface="Myriad Pro"/>
                    <a:cs typeface="Myriad Pro"/>
                  </a:rPr>
                  <a:t> </a:t>
                </a:r>
                <a:r>
                  <a:rPr lang="en-US" i="1" dirty="0" err="1" smtClean="0">
                    <a:latin typeface="Myriad Pro"/>
                    <a:cs typeface="Myriad Pro"/>
                  </a:rPr>
                  <a:t>k</a:t>
                </a:r>
                <a:r>
                  <a:rPr lang="en-US" i="1" baseline="-25000" dirty="0" err="1" smtClean="0">
                    <a:latin typeface="Myriad Pro"/>
                    <a:cs typeface="Myriad Pro"/>
                  </a:rPr>
                  <a:t>f</a:t>
                </a:r>
                <a:endParaRPr lang="en-US" i="1" baseline="-25000" dirty="0">
                  <a:latin typeface="Arial"/>
                  <a:cs typeface="Arial"/>
                </a:endParaRPr>
              </a:p>
            </p:txBody>
          </p:sp>
          <p:sp>
            <p:nvSpPr>
              <p:cNvPr id="35" name="Rectangle 34"/>
              <p:cNvSpPr/>
              <p:nvPr/>
            </p:nvSpPr>
            <p:spPr>
              <a:xfrm>
                <a:off x="8169807" y="3128944"/>
                <a:ext cx="299631" cy="369332"/>
              </a:xfrm>
              <a:prstGeom prst="rect">
                <a:avLst/>
              </a:prstGeom>
            </p:spPr>
            <p:txBody>
              <a:bodyPr wrap="none">
                <a:spAutoFit/>
              </a:bodyPr>
              <a:lstStyle/>
              <a:p>
                <a:r>
                  <a:rPr lang="en-US" dirty="0"/>
                  <a:t>‡</a:t>
                </a:r>
              </a:p>
            </p:txBody>
          </p:sp>
        </p:grpSp>
      </p:grpSp>
      <p:sp>
        <p:nvSpPr>
          <p:cNvPr id="40" name="TextBox 39"/>
          <p:cNvSpPr txBox="1"/>
          <p:nvPr/>
        </p:nvSpPr>
        <p:spPr>
          <a:xfrm>
            <a:off x="2349142" y="3036075"/>
            <a:ext cx="1720275" cy="369332"/>
          </a:xfrm>
          <a:prstGeom prst="rect">
            <a:avLst/>
          </a:prstGeom>
          <a:noFill/>
        </p:spPr>
        <p:txBody>
          <a:bodyPr wrap="square" rtlCol="0">
            <a:spAutoFit/>
          </a:bodyPr>
          <a:lstStyle/>
          <a:p>
            <a:pPr algn="ctr"/>
            <a:r>
              <a:rPr lang="en-US" dirty="0" smtClean="0">
                <a:latin typeface="Myriad Pro"/>
                <a:cs typeface="Myriad Pro"/>
              </a:rPr>
              <a:t>Transition state</a:t>
            </a:r>
            <a:endParaRPr lang="en-US" dirty="0">
              <a:latin typeface="Myriad Pro"/>
              <a:cs typeface="Myriad Pro"/>
            </a:endParaRPr>
          </a:p>
        </p:txBody>
      </p:sp>
      <p:sp>
        <p:nvSpPr>
          <p:cNvPr id="30" name="Rectangle 29"/>
          <p:cNvSpPr/>
          <p:nvPr/>
        </p:nvSpPr>
        <p:spPr>
          <a:xfrm>
            <a:off x="7664824" y="715126"/>
            <a:ext cx="363501" cy="523220"/>
          </a:xfrm>
          <a:prstGeom prst="rect">
            <a:avLst/>
          </a:prstGeom>
        </p:spPr>
        <p:txBody>
          <a:bodyPr wrap="none">
            <a:spAutoFit/>
          </a:bodyPr>
          <a:lstStyle/>
          <a:p>
            <a:r>
              <a:rPr lang="en-US" sz="2800" dirty="0"/>
              <a:t>‡</a:t>
            </a:r>
          </a:p>
        </p:txBody>
      </p:sp>
      <p:sp>
        <p:nvSpPr>
          <p:cNvPr id="6" name="Freeform 5"/>
          <p:cNvSpPr/>
          <p:nvPr/>
        </p:nvSpPr>
        <p:spPr>
          <a:xfrm>
            <a:off x="1867647" y="3428116"/>
            <a:ext cx="3062941" cy="1950708"/>
          </a:xfrm>
          <a:custGeom>
            <a:avLst/>
            <a:gdLst>
              <a:gd name="connsiteX0" fmla="*/ 0 w 3062941"/>
              <a:gd name="connsiteY0" fmla="*/ 501413 h 1950708"/>
              <a:gd name="connsiteX1" fmla="*/ 1613647 w 3062941"/>
              <a:gd name="connsiteY1" fmla="*/ 83060 h 1950708"/>
              <a:gd name="connsiteX2" fmla="*/ 3062941 w 3062941"/>
              <a:gd name="connsiteY2" fmla="*/ 1950708 h 1950708"/>
            </a:gdLst>
            <a:ahLst/>
            <a:cxnLst>
              <a:cxn ang="0">
                <a:pos x="connsiteX0" y="connsiteY0"/>
              </a:cxn>
              <a:cxn ang="0">
                <a:pos x="connsiteX1" y="connsiteY1"/>
              </a:cxn>
              <a:cxn ang="0">
                <a:pos x="connsiteX2" y="connsiteY2"/>
              </a:cxn>
            </a:cxnLst>
            <a:rect l="l" t="t" r="r" b="b"/>
            <a:pathLst>
              <a:path w="3062941" h="1950708">
                <a:moveTo>
                  <a:pt x="0" y="501413"/>
                </a:moveTo>
                <a:cubicBezTo>
                  <a:pt x="551578" y="171462"/>
                  <a:pt x="1103157" y="-158489"/>
                  <a:pt x="1613647" y="83060"/>
                </a:cubicBezTo>
                <a:cubicBezTo>
                  <a:pt x="2124137" y="324609"/>
                  <a:pt x="3062941" y="1950708"/>
                  <a:pt x="3062941" y="1950708"/>
                </a:cubicBezTo>
              </a:path>
            </a:pathLst>
          </a:custGeom>
          <a:ln>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39" name="Straight Connector 38"/>
          <p:cNvCxnSpPr/>
          <p:nvPr/>
        </p:nvCxnSpPr>
        <p:spPr>
          <a:xfrm>
            <a:off x="2683825" y="3424939"/>
            <a:ext cx="1060823"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3212016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Enzymes catalyze reactions by stabilizing the transition state</a:t>
            </a:r>
            <a:endParaRPr lang="en-US" dirty="0"/>
          </a:p>
        </p:txBody>
      </p:sp>
      <p:sp>
        <p:nvSpPr>
          <p:cNvPr id="7" name="TextBox 6"/>
          <p:cNvSpPr txBox="1"/>
          <p:nvPr/>
        </p:nvSpPr>
        <p:spPr>
          <a:xfrm>
            <a:off x="1314826" y="6123849"/>
            <a:ext cx="6529294" cy="461665"/>
          </a:xfrm>
          <a:prstGeom prst="rect">
            <a:avLst/>
          </a:prstGeom>
          <a:noFill/>
        </p:spPr>
        <p:txBody>
          <a:bodyPr wrap="square" rtlCol="0">
            <a:spAutoFit/>
          </a:bodyPr>
          <a:lstStyle/>
          <a:p>
            <a:pPr algn="ctr"/>
            <a:r>
              <a:rPr lang="en-US" sz="2400" dirty="0" smtClean="0">
                <a:latin typeface="Myriad Pro"/>
                <a:cs typeface="Myriad Pro"/>
              </a:rPr>
              <a:t>Visualization in </a:t>
            </a:r>
            <a:r>
              <a:rPr lang="en-US" sz="2400" dirty="0" err="1" smtClean="0">
                <a:latin typeface="Myriad Pro"/>
                <a:cs typeface="Myriad Pro"/>
              </a:rPr>
              <a:t>PyMOL</a:t>
            </a:r>
            <a:r>
              <a:rPr lang="en-US" sz="2400" dirty="0" smtClean="0">
                <a:latin typeface="Myriad Pro"/>
                <a:cs typeface="Myriad Pro"/>
              </a:rPr>
              <a:t> of phosphofructokinase </a:t>
            </a:r>
            <a:endParaRPr lang="en-US" sz="2400" baseline="30000" dirty="0">
              <a:latin typeface="Myriad Pro"/>
              <a:cs typeface="Myriad Pro"/>
            </a:endParaRPr>
          </a:p>
        </p:txBody>
      </p:sp>
      <p:pic>
        <p:nvPicPr>
          <p:cNvPr id="3" name="Picture 2"/>
          <p:cNvPicPr>
            <a:picLocks noChangeAspect="1"/>
          </p:cNvPicPr>
          <p:nvPr/>
        </p:nvPicPr>
        <p:blipFill>
          <a:blip r:embed="rId3"/>
          <a:stretch>
            <a:fillRect/>
          </a:stretch>
        </p:blipFill>
        <p:spPr>
          <a:xfrm>
            <a:off x="1479177" y="1637480"/>
            <a:ext cx="6173694" cy="4274096"/>
          </a:xfrm>
          <a:prstGeom prst="rect">
            <a:avLst/>
          </a:prstGeom>
        </p:spPr>
      </p:pic>
    </p:spTree>
    <p:extLst>
      <p:ext uri="{BB962C8B-B14F-4D97-AF65-F5344CB8AC3E}">
        <p14:creationId xmlns:p14="http://schemas.microsoft.com/office/powerpoint/2010/main" val="279441166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a:blip r:embed="rId3"/>
          <a:stretch>
            <a:fillRect/>
          </a:stretch>
        </p:blipFill>
        <p:spPr>
          <a:xfrm>
            <a:off x="548339" y="3450655"/>
            <a:ext cx="4968688" cy="2205573"/>
          </a:xfrm>
          <a:prstGeom prst="rect">
            <a:avLst/>
          </a:prstGeom>
        </p:spPr>
      </p:pic>
      <p:sp>
        <p:nvSpPr>
          <p:cNvPr id="2" name="Title 1"/>
          <p:cNvSpPr>
            <a:spLocks noGrp="1"/>
          </p:cNvSpPr>
          <p:nvPr>
            <p:ph type="title"/>
          </p:nvPr>
        </p:nvSpPr>
        <p:spPr/>
        <p:txBody>
          <a:bodyPr>
            <a:normAutofit/>
          </a:bodyPr>
          <a:lstStyle/>
          <a:p>
            <a:r>
              <a:rPr lang="en-US" dirty="0" smtClean="0"/>
              <a:t>Simplifications with Boolean logic</a:t>
            </a:r>
            <a:endParaRPr lang="en-US" dirty="0"/>
          </a:p>
        </p:txBody>
      </p:sp>
      <p:sp>
        <p:nvSpPr>
          <p:cNvPr id="7" name="TextBox 6"/>
          <p:cNvSpPr txBox="1"/>
          <p:nvPr/>
        </p:nvSpPr>
        <p:spPr>
          <a:xfrm>
            <a:off x="1434356" y="6079026"/>
            <a:ext cx="6529294" cy="461665"/>
          </a:xfrm>
          <a:prstGeom prst="rect">
            <a:avLst/>
          </a:prstGeom>
          <a:noFill/>
        </p:spPr>
        <p:txBody>
          <a:bodyPr wrap="square" rtlCol="0">
            <a:spAutoFit/>
          </a:bodyPr>
          <a:lstStyle/>
          <a:p>
            <a:pPr algn="ctr"/>
            <a:r>
              <a:rPr lang="en-US" sz="2400" dirty="0" smtClean="0">
                <a:latin typeface="Myriad Pro"/>
                <a:cs typeface="Myriad Pro"/>
              </a:rPr>
              <a:t>(and at the board)</a:t>
            </a:r>
            <a:endParaRPr lang="en-US" sz="2400" baseline="30000" dirty="0">
              <a:latin typeface="Myriad Pro"/>
              <a:cs typeface="Myriad Pro"/>
            </a:endParaRPr>
          </a:p>
        </p:txBody>
      </p:sp>
      <p:cxnSp>
        <p:nvCxnSpPr>
          <p:cNvPr id="23" name="Straight Arrow Connector 22"/>
          <p:cNvCxnSpPr/>
          <p:nvPr/>
        </p:nvCxnSpPr>
        <p:spPr>
          <a:xfrm>
            <a:off x="974945" y="2491463"/>
            <a:ext cx="655920" cy="0"/>
          </a:xfrm>
          <a:prstGeom prst="straightConnector1">
            <a:avLst/>
          </a:prstGeom>
          <a:ln>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745170" y="2245689"/>
            <a:ext cx="401914" cy="461665"/>
          </a:xfrm>
          <a:prstGeom prst="rect">
            <a:avLst/>
          </a:prstGeom>
          <a:noFill/>
        </p:spPr>
        <p:txBody>
          <a:bodyPr wrap="square" rtlCol="0">
            <a:spAutoFit/>
          </a:bodyPr>
          <a:lstStyle/>
          <a:p>
            <a:r>
              <a:rPr lang="en-US" sz="2400" dirty="0">
                <a:latin typeface="Myriad Pro"/>
                <a:cs typeface="Myriad Pro"/>
              </a:rPr>
              <a:t>Z</a:t>
            </a:r>
          </a:p>
        </p:txBody>
      </p:sp>
      <p:cxnSp>
        <p:nvCxnSpPr>
          <p:cNvPr id="26" name="Straight Arrow Connector 25"/>
          <p:cNvCxnSpPr/>
          <p:nvPr/>
        </p:nvCxnSpPr>
        <p:spPr>
          <a:xfrm>
            <a:off x="2147084" y="2491463"/>
            <a:ext cx="655920" cy="0"/>
          </a:xfrm>
          <a:prstGeom prst="straightConnector1">
            <a:avLst/>
          </a:prstGeom>
          <a:ln>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1087759" y="2059680"/>
            <a:ext cx="401914" cy="461665"/>
          </a:xfrm>
          <a:prstGeom prst="rect">
            <a:avLst/>
          </a:prstGeom>
          <a:noFill/>
        </p:spPr>
        <p:txBody>
          <a:bodyPr wrap="square" rtlCol="0">
            <a:spAutoFit/>
          </a:bodyPr>
          <a:lstStyle/>
          <a:p>
            <a:r>
              <a:rPr lang="en-US" sz="2400" dirty="0" smtClean="0">
                <a:latin typeface="Myriad Pro"/>
                <a:cs typeface="Myriad Pro"/>
              </a:rPr>
              <a:t>a</a:t>
            </a:r>
            <a:endParaRPr lang="en-US" sz="2400" dirty="0">
              <a:latin typeface="Myriad Pro"/>
              <a:cs typeface="Myriad Pro"/>
            </a:endParaRPr>
          </a:p>
        </p:txBody>
      </p:sp>
      <p:sp>
        <p:nvSpPr>
          <p:cNvPr id="28" name="TextBox 27"/>
          <p:cNvSpPr txBox="1"/>
          <p:nvPr/>
        </p:nvSpPr>
        <p:spPr>
          <a:xfrm>
            <a:off x="2289781" y="2044738"/>
            <a:ext cx="401914" cy="461665"/>
          </a:xfrm>
          <a:prstGeom prst="rect">
            <a:avLst/>
          </a:prstGeom>
          <a:noFill/>
        </p:spPr>
        <p:txBody>
          <a:bodyPr wrap="square" rtlCol="0">
            <a:spAutoFit/>
          </a:bodyPr>
          <a:lstStyle/>
          <a:p>
            <a:r>
              <a:rPr lang="en-US" sz="2400" dirty="0">
                <a:latin typeface="Myriad Pro"/>
                <a:cs typeface="Myriad Pro"/>
              </a:rPr>
              <a:t>b</a:t>
            </a:r>
          </a:p>
        </p:txBody>
      </p:sp>
      <p:sp>
        <p:nvSpPr>
          <p:cNvPr id="29" name="Rectangle 28"/>
          <p:cNvSpPr/>
          <p:nvPr/>
        </p:nvSpPr>
        <p:spPr>
          <a:xfrm>
            <a:off x="548339" y="2231503"/>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30" name="Rectangle 29"/>
          <p:cNvSpPr/>
          <p:nvPr/>
        </p:nvSpPr>
        <p:spPr>
          <a:xfrm>
            <a:off x="2867211" y="2230748"/>
            <a:ext cx="396724" cy="461665"/>
          </a:xfrm>
          <a:prstGeom prst="rect">
            <a:avLst/>
          </a:prstGeom>
        </p:spPr>
        <p:txBody>
          <a:bodyPr wrap="none">
            <a:spAutoFit/>
          </a:bodyPr>
          <a:lstStyle/>
          <a:p>
            <a:r>
              <a:rPr lang="en-US" sz="2400" dirty="0" err="1">
                <a:latin typeface="Myriad Pro"/>
                <a:cs typeface="Myriad Pro"/>
              </a:rPr>
              <a:t>Ø</a:t>
            </a:r>
            <a:endParaRPr lang="en-US" sz="2400" dirty="0">
              <a:latin typeface="Myriad Pro"/>
              <a:cs typeface="Myriad Pro"/>
            </a:endParaRPr>
          </a:p>
        </p:txBody>
      </p:sp>
      <p:sp>
        <p:nvSpPr>
          <p:cNvPr id="31" name="TextBox 30"/>
          <p:cNvSpPr txBox="1"/>
          <p:nvPr/>
        </p:nvSpPr>
        <p:spPr>
          <a:xfrm>
            <a:off x="74705" y="1598020"/>
            <a:ext cx="3601568" cy="461665"/>
          </a:xfrm>
          <a:prstGeom prst="rect">
            <a:avLst/>
          </a:prstGeom>
          <a:noFill/>
        </p:spPr>
        <p:txBody>
          <a:bodyPr wrap="square" rtlCol="0">
            <a:spAutoFit/>
          </a:bodyPr>
          <a:lstStyle/>
          <a:p>
            <a:pPr algn="ctr"/>
            <a:r>
              <a:rPr lang="en-US" sz="2400" dirty="0" smtClean="0">
                <a:latin typeface="Myriad Pro"/>
                <a:cs typeface="Myriad Pro"/>
              </a:rPr>
              <a:t>Chemical reaction network</a:t>
            </a:r>
            <a:endParaRPr lang="en-US" sz="2400" baseline="30000" dirty="0">
              <a:latin typeface="Myriad Pro"/>
              <a:cs typeface="Myriad Pro"/>
            </a:endParaRPr>
          </a:p>
        </p:txBody>
      </p:sp>
      <p:grpSp>
        <p:nvGrpSpPr>
          <p:cNvPr id="34" name="Group 33"/>
          <p:cNvGrpSpPr/>
          <p:nvPr/>
        </p:nvGrpSpPr>
        <p:grpSpPr>
          <a:xfrm>
            <a:off x="4477499" y="1414692"/>
            <a:ext cx="4209301" cy="2925709"/>
            <a:chOff x="4477499" y="1414692"/>
            <a:chExt cx="4209301" cy="2925709"/>
          </a:xfrm>
        </p:grpSpPr>
        <p:sp>
          <p:nvSpPr>
            <p:cNvPr id="6" name="TextBox 5"/>
            <p:cNvSpPr txBox="1"/>
            <p:nvPr/>
          </p:nvSpPr>
          <p:spPr>
            <a:xfrm>
              <a:off x="4477499" y="2333820"/>
              <a:ext cx="687294" cy="461665"/>
            </a:xfrm>
            <a:prstGeom prst="rect">
              <a:avLst/>
            </a:prstGeom>
            <a:noFill/>
          </p:spPr>
          <p:txBody>
            <a:bodyPr wrap="square" rtlCol="0">
              <a:spAutoFit/>
            </a:bodyPr>
            <a:lstStyle/>
            <a:p>
              <a:pPr algn="r"/>
              <a:r>
                <a:rPr lang="en-US" sz="2400" dirty="0" smtClean="0">
                  <a:latin typeface="Myriad Pro"/>
                  <a:cs typeface="Myriad Pro"/>
                </a:rPr>
                <a:t>X</a:t>
              </a:r>
              <a:endParaRPr lang="en-US" sz="2400" dirty="0">
                <a:latin typeface="Myriad Pro"/>
                <a:cs typeface="Myriad Pro"/>
              </a:endParaRPr>
            </a:p>
          </p:txBody>
        </p:sp>
        <p:sp>
          <p:nvSpPr>
            <p:cNvPr id="8" name="TextBox 7"/>
            <p:cNvSpPr txBox="1"/>
            <p:nvPr/>
          </p:nvSpPr>
          <p:spPr>
            <a:xfrm>
              <a:off x="7999506" y="2333820"/>
              <a:ext cx="687294" cy="461665"/>
            </a:xfrm>
            <a:prstGeom prst="rect">
              <a:avLst/>
            </a:prstGeom>
            <a:noFill/>
          </p:spPr>
          <p:txBody>
            <a:bodyPr wrap="square" rtlCol="0">
              <a:spAutoFit/>
            </a:bodyPr>
            <a:lstStyle/>
            <a:p>
              <a:r>
                <a:rPr lang="en-US" sz="2400" dirty="0" smtClean="0">
                  <a:latin typeface="Myriad Pro"/>
                  <a:cs typeface="Myriad Pro"/>
                </a:rPr>
                <a:t>Y</a:t>
              </a:r>
              <a:endParaRPr lang="en-US" sz="2400" dirty="0">
                <a:latin typeface="Myriad Pro"/>
                <a:cs typeface="Myriad Pro"/>
              </a:endParaRPr>
            </a:p>
          </p:txBody>
        </p:sp>
        <p:sp>
          <p:nvSpPr>
            <p:cNvPr id="9" name="TextBox 8"/>
            <p:cNvSpPr txBox="1"/>
            <p:nvPr/>
          </p:nvSpPr>
          <p:spPr>
            <a:xfrm>
              <a:off x="6372414" y="3878736"/>
              <a:ext cx="687294" cy="461665"/>
            </a:xfrm>
            <a:prstGeom prst="rect">
              <a:avLst/>
            </a:prstGeom>
            <a:noFill/>
          </p:spPr>
          <p:txBody>
            <a:bodyPr wrap="square" rtlCol="0">
              <a:spAutoFit/>
            </a:bodyPr>
            <a:lstStyle/>
            <a:p>
              <a:r>
                <a:rPr lang="en-US" sz="2400" dirty="0">
                  <a:latin typeface="Myriad Pro"/>
                  <a:cs typeface="Myriad Pro"/>
                </a:rPr>
                <a:t>Z</a:t>
              </a:r>
            </a:p>
          </p:txBody>
        </p:sp>
        <p:sp>
          <p:nvSpPr>
            <p:cNvPr id="11" name="Oval 10"/>
            <p:cNvSpPr/>
            <p:nvPr/>
          </p:nvSpPr>
          <p:spPr>
            <a:xfrm>
              <a:off x="5274235" y="2468291"/>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2" name="Oval 11"/>
            <p:cNvSpPr/>
            <p:nvPr/>
          </p:nvSpPr>
          <p:spPr>
            <a:xfrm>
              <a:off x="7715624" y="2496672"/>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Oval 12"/>
            <p:cNvSpPr/>
            <p:nvPr/>
          </p:nvSpPr>
          <p:spPr>
            <a:xfrm>
              <a:off x="6427694" y="3669559"/>
              <a:ext cx="209177" cy="209177"/>
            </a:xfrm>
            <a:prstGeom prst="ellipse">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6" name="Straight Connector 15"/>
            <p:cNvCxnSpPr/>
            <p:nvPr/>
          </p:nvCxnSpPr>
          <p:spPr>
            <a:xfrm flipH="1" flipV="1">
              <a:off x="6590553" y="3564228"/>
              <a:ext cx="152400" cy="15240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441571" y="2633389"/>
              <a:ext cx="1005548" cy="1053357"/>
            </a:xfrm>
            <a:prstGeom prst="straightConnector1">
              <a:avLst/>
            </a:prstGeom>
            <a:ln>
              <a:solidFill>
                <a:schemeClr val="tx1"/>
              </a:solidFill>
              <a:tailEnd type="arrow" w="lg" len="lg"/>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V="1">
              <a:off x="6666002" y="2630393"/>
              <a:ext cx="1140019" cy="102497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4821146" y="1414692"/>
              <a:ext cx="3601568" cy="830997"/>
            </a:xfrm>
            <a:prstGeom prst="rect">
              <a:avLst/>
            </a:prstGeom>
            <a:noFill/>
          </p:spPr>
          <p:txBody>
            <a:bodyPr wrap="square" rtlCol="0">
              <a:spAutoFit/>
            </a:bodyPr>
            <a:lstStyle/>
            <a:p>
              <a:pPr algn="ctr"/>
              <a:r>
                <a:rPr lang="en-US" sz="2400" dirty="0" smtClean="0">
                  <a:latin typeface="Myriad Pro"/>
                  <a:cs typeface="Myriad Pro"/>
                </a:rPr>
                <a:t>Transcriptional regulation network</a:t>
              </a:r>
              <a:endParaRPr lang="en-US" sz="2400" baseline="30000" dirty="0">
                <a:latin typeface="Myriad Pro"/>
                <a:cs typeface="Myriad Pro"/>
              </a:endParaRPr>
            </a:p>
          </p:txBody>
        </p:sp>
      </p:grpSp>
      <p:sp>
        <p:nvSpPr>
          <p:cNvPr id="35" name="Rectangle 34"/>
          <p:cNvSpPr/>
          <p:nvPr/>
        </p:nvSpPr>
        <p:spPr>
          <a:xfrm>
            <a:off x="457200" y="4198472"/>
            <a:ext cx="5806141" cy="7171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7" name="Rectangle 36"/>
          <p:cNvSpPr/>
          <p:nvPr/>
        </p:nvSpPr>
        <p:spPr>
          <a:xfrm>
            <a:off x="640978" y="5259294"/>
            <a:ext cx="5806141" cy="3969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Rectangle 37"/>
          <p:cNvSpPr/>
          <p:nvPr/>
        </p:nvSpPr>
        <p:spPr>
          <a:xfrm>
            <a:off x="548339" y="4913160"/>
            <a:ext cx="5806141" cy="396934"/>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54394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animBg="1"/>
      <p:bldP spid="37"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4" name="Title 1"/>
          <p:cNvSpPr txBox="1">
            <a:spLocks/>
          </p:cNvSpPr>
          <p:nvPr/>
        </p:nvSpPr>
        <p:spPr>
          <a:xfrm>
            <a:off x="457200" y="5282920"/>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Introduction to modeling</a:t>
            </a:r>
          </a:p>
          <a:p>
            <a:r>
              <a:rPr lang="en-US" dirty="0" smtClean="0"/>
              <a:t>and common simplifying assumptions</a:t>
            </a:r>
          </a:p>
        </p:txBody>
      </p:sp>
    </p:spTree>
    <p:extLst>
      <p:ext uri="{BB962C8B-B14F-4D97-AF65-F5344CB8AC3E}">
        <p14:creationId xmlns:p14="http://schemas.microsoft.com/office/powerpoint/2010/main" val="22496104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Myriad Pro"/>
                <a:cs typeface="Myriad Pro"/>
              </a:rPr>
              <a:t>Turing machines have:</a:t>
            </a:r>
            <a:endParaRPr lang="en-US" dirty="0">
              <a:latin typeface="Myriad Pro"/>
              <a:cs typeface="Myriad Pro"/>
            </a:endParaRPr>
          </a:p>
        </p:txBody>
      </p:sp>
      <p:sp>
        <p:nvSpPr>
          <p:cNvPr id="3" name="Content Placeholder 2"/>
          <p:cNvSpPr>
            <a:spLocks noGrp="1"/>
          </p:cNvSpPr>
          <p:nvPr>
            <p:ph idx="1"/>
          </p:nvPr>
        </p:nvSpPr>
        <p:spPr>
          <a:xfrm>
            <a:off x="457200" y="1477401"/>
            <a:ext cx="7924800" cy="2900363"/>
          </a:xfrm>
        </p:spPr>
        <p:txBody>
          <a:bodyPr/>
          <a:lstStyle/>
          <a:p>
            <a:r>
              <a:rPr lang="en-US" dirty="0" smtClean="0">
                <a:latin typeface="Myriad Pro"/>
                <a:cs typeface="Myriad Pro"/>
              </a:rPr>
              <a:t>Infinite memory, in the form of their “tape”</a:t>
            </a:r>
          </a:p>
          <a:p>
            <a:r>
              <a:rPr lang="en-US" dirty="0" smtClean="0">
                <a:latin typeface="Myriad Pro"/>
                <a:cs typeface="Myriad Pro"/>
              </a:rPr>
              <a:t>An instruction table describing the appropriate action for any given input</a:t>
            </a:r>
          </a:p>
          <a:p>
            <a:pPr lvl="1"/>
            <a:r>
              <a:rPr lang="en-US" dirty="0" smtClean="0">
                <a:latin typeface="Myriad Pro"/>
                <a:cs typeface="Myriad Pro"/>
              </a:rPr>
              <a:t>Can be represented by a set of Boolean functions, f</a:t>
            </a:r>
            <a:r>
              <a:rPr lang="en-US" baseline="-25000" dirty="0" smtClean="0">
                <a:latin typeface="Myriad Pro"/>
                <a:cs typeface="Myriad Pro"/>
              </a:rPr>
              <a:t>i</a:t>
            </a:r>
            <a:r>
              <a:rPr lang="en-US" dirty="0" smtClean="0">
                <a:latin typeface="Myriad Pro"/>
                <a:cs typeface="Myriad Pro"/>
              </a:rPr>
              <a:t>: </a:t>
            </a:r>
            <a:r>
              <a:rPr lang="en-US" dirty="0" err="1" smtClean="0">
                <a:latin typeface="Myriad Pro"/>
                <a:cs typeface="Myriad Pro"/>
              </a:rPr>
              <a:t>B</a:t>
            </a:r>
            <a:r>
              <a:rPr lang="en-US" baseline="30000" dirty="0" err="1" smtClean="0">
                <a:latin typeface="Myriad Pro"/>
                <a:cs typeface="Myriad Pro"/>
              </a:rPr>
              <a:t>n</a:t>
            </a:r>
            <a:r>
              <a:rPr lang="en-US" dirty="0" smtClean="0">
                <a:latin typeface="Myriad Pro"/>
                <a:cs typeface="Myriad Pro"/>
              </a:rPr>
              <a:t> </a:t>
            </a:r>
            <a:r>
              <a:rPr lang="en-US" dirty="0" smtClean="0">
                <a:latin typeface="Myriad Pro"/>
                <a:cs typeface="Myriad Pro"/>
                <a:sym typeface="Wingdings"/>
              </a:rPr>
              <a:t> B</a:t>
            </a:r>
            <a:endParaRPr lang="en-US" dirty="0" smtClean="0">
              <a:latin typeface="Myriad Pro"/>
              <a:cs typeface="Myriad Pro"/>
            </a:endParaRPr>
          </a:p>
          <a:p>
            <a:pPr lvl="1"/>
            <a:endParaRPr lang="en-US" dirty="0">
              <a:latin typeface="Myriad Pro"/>
              <a:cs typeface="Myriad Pro"/>
            </a:endParaRPr>
          </a:p>
        </p:txBody>
      </p:sp>
      <p:cxnSp>
        <p:nvCxnSpPr>
          <p:cNvPr id="4" name="Straight Connector 3"/>
          <p:cNvCxnSpPr/>
          <p:nvPr/>
        </p:nvCxnSpPr>
        <p:spPr>
          <a:xfrm>
            <a:off x="1283546" y="5433925"/>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283546" y="6470433"/>
            <a:ext cx="6433069"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297896"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V="1">
            <a:off x="7703902"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V="1">
            <a:off x="6779523"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5882753"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4944568"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3993671"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V="1">
            <a:off x="3067107"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2169790" y="5433925"/>
            <a:ext cx="0" cy="103650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7716615" y="5434462"/>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7703902" y="6470433"/>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901094" y="5433925"/>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888381" y="6469896"/>
            <a:ext cx="382452" cy="0"/>
          </a:xfrm>
          <a:prstGeom prst="line">
            <a:avLst/>
          </a:prstGeom>
          <a:ln>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4209999" y="4635959"/>
            <a:ext cx="563723" cy="427977"/>
          </a:xfrm>
          <a:prstGeom prst="rect">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Isosceles Triangle 18"/>
          <p:cNvSpPr/>
          <p:nvPr/>
        </p:nvSpPr>
        <p:spPr>
          <a:xfrm rot="10800000">
            <a:off x="4210000" y="5063936"/>
            <a:ext cx="563722" cy="485967"/>
          </a:xfrm>
          <a:prstGeom prst="triangl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4278932" y="4580735"/>
            <a:ext cx="427951" cy="707886"/>
          </a:xfrm>
          <a:prstGeom prst="rect">
            <a:avLst/>
          </a:prstGeom>
          <a:noFill/>
        </p:spPr>
        <p:txBody>
          <a:bodyPr wrap="square" rtlCol="0">
            <a:spAutoFit/>
          </a:bodyPr>
          <a:lstStyle/>
          <a:p>
            <a:pPr algn="ctr"/>
            <a:r>
              <a:rPr lang="en-US" sz="4000" dirty="0" smtClean="0">
                <a:latin typeface="Myriad Pro"/>
                <a:cs typeface="Myriad Pro"/>
              </a:rPr>
              <a:t>S</a:t>
            </a:r>
            <a:endParaRPr lang="en-US" sz="4000" dirty="0">
              <a:latin typeface="Myriad Pro"/>
              <a:cs typeface="Myriad Pro"/>
            </a:endParaRPr>
          </a:p>
        </p:txBody>
      </p:sp>
      <p:grpSp>
        <p:nvGrpSpPr>
          <p:cNvPr id="21" name="Group 20"/>
          <p:cNvGrpSpPr/>
          <p:nvPr/>
        </p:nvGrpSpPr>
        <p:grpSpPr>
          <a:xfrm>
            <a:off x="2246295" y="5629970"/>
            <a:ext cx="4493452" cy="639173"/>
            <a:chOff x="2300182" y="5779378"/>
            <a:chExt cx="4493452" cy="639173"/>
          </a:xfrm>
        </p:grpSpPr>
        <p:sp>
          <p:nvSpPr>
            <p:cNvPr id="22" name="TextBox 21"/>
            <p:cNvSpPr txBox="1"/>
            <p:nvPr/>
          </p:nvSpPr>
          <p:spPr>
            <a:xfrm>
              <a:off x="5950445" y="5779378"/>
              <a:ext cx="843189" cy="584776"/>
            </a:xfrm>
            <a:prstGeom prst="rect">
              <a:avLst/>
            </a:prstGeom>
            <a:noFill/>
          </p:spPr>
          <p:txBody>
            <a:bodyPr wrap="square" rtlCol="0">
              <a:spAutoFit/>
            </a:bodyPr>
            <a:lstStyle/>
            <a:p>
              <a:pPr algn="ctr"/>
              <a:r>
                <a:rPr lang="en-US" sz="3200" dirty="0">
                  <a:latin typeface="Wingdings" charset="2"/>
                  <a:cs typeface="Wingdings" charset="2"/>
                </a:rPr>
                <a:t>c</a:t>
              </a:r>
            </a:p>
          </p:txBody>
        </p:sp>
        <p:sp>
          <p:nvSpPr>
            <p:cNvPr id="23" name="TextBox 22"/>
            <p:cNvSpPr txBox="1"/>
            <p:nvPr/>
          </p:nvSpPr>
          <p:spPr>
            <a:xfrm>
              <a:off x="4105289" y="5803177"/>
              <a:ext cx="843189" cy="584776"/>
            </a:xfrm>
            <a:prstGeom prst="rect">
              <a:avLst/>
            </a:prstGeom>
            <a:noFill/>
          </p:spPr>
          <p:txBody>
            <a:bodyPr wrap="square" rtlCol="0">
              <a:spAutoFit/>
            </a:bodyPr>
            <a:lstStyle/>
            <a:p>
              <a:pPr algn="ctr"/>
              <a:r>
                <a:rPr lang="en-US" sz="3200" dirty="0" smtClean="0">
                  <a:latin typeface="Wingdings" charset="2"/>
                  <a:cs typeface="Wingdings" charset="2"/>
                </a:rPr>
                <a:t>P</a:t>
              </a:r>
              <a:endParaRPr lang="en-US" sz="3200" dirty="0">
                <a:latin typeface="Wingdings" charset="2"/>
                <a:cs typeface="Wingdings" charset="2"/>
              </a:endParaRPr>
            </a:p>
          </p:txBody>
        </p:sp>
        <p:sp>
          <p:nvSpPr>
            <p:cNvPr id="24" name="TextBox 23"/>
            <p:cNvSpPr txBox="1"/>
            <p:nvPr/>
          </p:nvSpPr>
          <p:spPr>
            <a:xfrm>
              <a:off x="3180162" y="5833775"/>
              <a:ext cx="843189" cy="584776"/>
            </a:xfrm>
            <a:prstGeom prst="rect">
              <a:avLst/>
            </a:prstGeom>
            <a:noFill/>
          </p:spPr>
          <p:txBody>
            <a:bodyPr wrap="square" rtlCol="0">
              <a:spAutoFit/>
            </a:bodyPr>
            <a:lstStyle/>
            <a:p>
              <a:pPr algn="ctr"/>
              <a:r>
                <a:rPr lang="en-US" sz="3200" dirty="0">
                  <a:latin typeface="Wingdings" charset="2"/>
                  <a:cs typeface="Wingdings" charset="2"/>
                </a:rPr>
                <a:t>Q</a:t>
              </a:r>
            </a:p>
          </p:txBody>
        </p:sp>
        <p:sp>
          <p:nvSpPr>
            <p:cNvPr id="25" name="TextBox 24"/>
            <p:cNvSpPr txBox="1"/>
            <p:nvPr/>
          </p:nvSpPr>
          <p:spPr>
            <a:xfrm>
              <a:off x="2300182" y="5833775"/>
              <a:ext cx="843189" cy="584776"/>
            </a:xfrm>
            <a:prstGeom prst="rect">
              <a:avLst/>
            </a:prstGeom>
            <a:noFill/>
          </p:spPr>
          <p:txBody>
            <a:bodyPr wrap="square" rtlCol="0">
              <a:spAutoFit/>
            </a:bodyPr>
            <a:lstStyle/>
            <a:p>
              <a:pPr algn="ctr"/>
              <a:r>
                <a:rPr lang="en-US" sz="3200" dirty="0" smtClean="0">
                  <a:latin typeface="Wingdings" charset="2"/>
                  <a:cs typeface="Wingdings" charset="2"/>
                </a:rPr>
                <a:t>M</a:t>
              </a:r>
              <a:endParaRPr lang="en-US" sz="3200" dirty="0">
                <a:latin typeface="Wingdings" charset="2"/>
                <a:cs typeface="Wingdings" charset="2"/>
              </a:endParaRPr>
            </a:p>
          </p:txBody>
        </p:sp>
      </p:grpSp>
    </p:spTree>
    <p:extLst>
      <p:ext uri="{BB962C8B-B14F-4D97-AF65-F5344CB8AC3E}">
        <p14:creationId xmlns:p14="http://schemas.microsoft.com/office/powerpoint/2010/main" val="34140376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8026" y="274638"/>
            <a:ext cx="8686800" cy="1143000"/>
          </a:xfrm>
        </p:spPr>
        <p:txBody>
          <a:bodyPr>
            <a:normAutofit fontScale="90000"/>
          </a:bodyPr>
          <a:lstStyle/>
          <a:p>
            <a:r>
              <a:rPr lang="en-US" dirty="0" smtClean="0">
                <a:latin typeface="Myriad Pro"/>
                <a:cs typeface="Myriad Pro"/>
              </a:rPr>
              <a:t>Neural systems are as computationally powerful as Turing machines</a:t>
            </a:r>
            <a:endParaRPr lang="en-US" dirty="0">
              <a:latin typeface="Myriad Pro"/>
              <a:cs typeface="Myriad Pro"/>
            </a:endParaRPr>
          </a:p>
        </p:txBody>
      </p:sp>
      <p:sp>
        <p:nvSpPr>
          <p:cNvPr id="3" name="Content Placeholder 2"/>
          <p:cNvSpPr>
            <a:spLocks noGrp="1"/>
          </p:cNvSpPr>
          <p:nvPr>
            <p:ph idx="1"/>
          </p:nvPr>
        </p:nvSpPr>
        <p:spPr>
          <a:xfrm>
            <a:off x="164351" y="2068038"/>
            <a:ext cx="5564094" cy="4525963"/>
          </a:xfrm>
        </p:spPr>
        <p:txBody>
          <a:bodyPr>
            <a:normAutofit/>
          </a:bodyPr>
          <a:lstStyle/>
          <a:p>
            <a:pPr marL="0" indent="0">
              <a:buNone/>
            </a:pPr>
            <a:r>
              <a:rPr lang="en-US" sz="2400" dirty="0" smtClean="0">
                <a:latin typeface="Myriad Pro"/>
                <a:cs typeface="Myriad Pro"/>
              </a:rPr>
              <a:t>We can make a neuron that acts like a NAND gate</a:t>
            </a:r>
          </a:p>
          <a:p>
            <a:pPr marL="0" indent="0">
              <a:buNone/>
            </a:pPr>
            <a:r>
              <a:rPr lang="en-US" sz="2400" dirty="0" smtClean="0">
                <a:latin typeface="Myriad Pro"/>
                <a:cs typeface="Myriad Pro"/>
              </a:rPr>
              <a:t>Any Boolean function can be constructed from NAND gates</a:t>
            </a:r>
          </a:p>
          <a:p>
            <a:pPr>
              <a:buFont typeface="Wingdings" charset="0"/>
              <a:buChar char="à"/>
            </a:pPr>
            <a:r>
              <a:rPr lang="en-US" sz="2400" dirty="0" smtClean="0">
                <a:latin typeface="Myriad Pro"/>
                <a:cs typeface="Myriad Pro"/>
                <a:sym typeface="Wingdings"/>
              </a:rPr>
              <a:t> We can make any “instruction table”</a:t>
            </a:r>
          </a:p>
          <a:p>
            <a:pPr marL="0" indent="0">
              <a:buNone/>
            </a:pPr>
            <a:endParaRPr lang="en-US" sz="2400" dirty="0" smtClean="0">
              <a:latin typeface="Myriad Pro"/>
              <a:cs typeface="Myriad Pro"/>
              <a:sym typeface="Wingdings"/>
            </a:endParaRPr>
          </a:p>
          <a:p>
            <a:pPr marL="0" indent="0">
              <a:buNone/>
            </a:pPr>
            <a:r>
              <a:rPr lang="en-US" sz="2400" dirty="0" smtClean="0">
                <a:latin typeface="Myriad Pro"/>
                <a:cs typeface="Myriad Pro"/>
              </a:rPr>
              <a:t>We can create memory by changing synapse strength through use and disuse</a:t>
            </a:r>
          </a:p>
          <a:p>
            <a:pPr marL="0" indent="0">
              <a:buNone/>
            </a:pPr>
            <a:r>
              <a:rPr lang="en-US" sz="2400" dirty="0" smtClean="0">
                <a:latin typeface="Myriad Pro"/>
                <a:cs typeface="Myriad Pro"/>
              </a:rPr>
              <a:t>…or, by creating flip-flops (to do on problem set 1!)</a:t>
            </a:r>
          </a:p>
        </p:txBody>
      </p:sp>
      <p:pic>
        <p:nvPicPr>
          <p:cNvPr id="26" name="Picture 25"/>
          <p:cNvPicPr>
            <a:picLocks noChangeAspect="1"/>
          </p:cNvPicPr>
          <p:nvPr/>
        </p:nvPicPr>
        <p:blipFill>
          <a:blip r:embed="rId3"/>
          <a:stretch>
            <a:fillRect/>
          </a:stretch>
        </p:blipFill>
        <p:spPr>
          <a:xfrm>
            <a:off x="5881274" y="4446170"/>
            <a:ext cx="3156619" cy="781696"/>
          </a:xfrm>
          <a:prstGeom prst="rect">
            <a:avLst/>
          </a:prstGeom>
        </p:spPr>
      </p:pic>
      <p:grpSp>
        <p:nvGrpSpPr>
          <p:cNvPr id="40" name="Group 39"/>
          <p:cNvGrpSpPr/>
          <p:nvPr/>
        </p:nvGrpSpPr>
        <p:grpSpPr>
          <a:xfrm>
            <a:off x="6118398" y="2028688"/>
            <a:ext cx="2669241" cy="2098182"/>
            <a:chOff x="6385114" y="2345724"/>
            <a:chExt cx="2669241" cy="2098182"/>
          </a:xfrm>
        </p:grpSpPr>
        <p:sp>
          <p:nvSpPr>
            <p:cNvPr id="11" name="Right Triangle 10"/>
            <p:cNvSpPr/>
            <p:nvPr/>
          </p:nvSpPr>
          <p:spPr>
            <a:xfrm rot="13463052">
              <a:off x="6464169" y="2741093"/>
              <a:ext cx="1526947" cy="1526947"/>
            </a:xfrm>
            <a:prstGeom prst="rtTriangle">
              <a:avLst/>
            </a:prstGeom>
            <a:solidFill>
              <a:srgbClr val="FFF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a:stCxn id="11" idx="2"/>
            </p:cNvCxnSpPr>
            <p:nvPr/>
          </p:nvCxnSpPr>
          <p:spPr>
            <a:xfrm flipV="1">
              <a:off x="8307295" y="3479656"/>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flipV="1">
              <a:off x="6471770" y="2724314"/>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6486711" y="4430600"/>
              <a:ext cx="747060" cy="133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6438898" y="4047680"/>
              <a:ext cx="1147479" cy="369332"/>
            </a:xfrm>
            <a:prstGeom prst="rect">
              <a:avLst/>
            </a:prstGeom>
            <a:noFill/>
          </p:spPr>
          <p:txBody>
            <a:bodyPr wrap="square" rtlCol="0">
              <a:spAutoFit/>
            </a:bodyPr>
            <a:lstStyle/>
            <a:p>
              <a:r>
                <a:rPr lang="en-US" i="1" dirty="0" smtClean="0">
                  <a:latin typeface="Myriad Pro"/>
                  <a:cs typeface="Myriad Pro"/>
                </a:rPr>
                <a:t>w</a:t>
              </a:r>
              <a:r>
                <a:rPr lang="en-US" i="1" baseline="-25000" dirty="0" smtClean="0">
                  <a:latin typeface="Myriad Pro"/>
                  <a:cs typeface="Myriad Pro"/>
                </a:rPr>
                <a:t>2</a:t>
              </a:r>
              <a:r>
                <a:rPr lang="en-US" i="1" dirty="0" smtClean="0">
                  <a:latin typeface="Myriad Pro"/>
                  <a:cs typeface="Myriad Pro"/>
                </a:rPr>
                <a:t>= </a:t>
              </a:r>
              <a:r>
                <a:rPr lang="en-US" i="1" dirty="0" smtClean="0">
                  <a:latin typeface="Myriad Pro"/>
                  <a:cs typeface="Myriad Pro"/>
                </a:rPr>
                <a:t>-5</a:t>
              </a:r>
              <a:endParaRPr lang="en-US" i="1" dirty="0">
                <a:latin typeface="Myriad Pro"/>
                <a:cs typeface="Myriad Pro"/>
              </a:endParaRPr>
            </a:p>
          </p:txBody>
        </p:sp>
        <p:sp>
          <p:nvSpPr>
            <p:cNvPr id="35" name="Rectangle 34"/>
            <p:cNvSpPr/>
            <p:nvPr/>
          </p:nvSpPr>
          <p:spPr>
            <a:xfrm>
              <a:off x="7408431" y="3231431"/>
              <a:ext cx="780828" cy="461665"/>
            </a:xfrm>
            <a:prstGeom prst="rect">
              <a:avLst/>
            </a:prstGeom>
          </p:spPr>
          <p:txBody>
            <a:bodyPr wrap="none">
              <a:spAutoFit/>
            </a:bodyPr>
            <a:lstStyle/>
            <a:p>
              <a:r>
                <a:rPr lang="en-US" sz="2400" dirty="0" smtClean="0">
                  <a:latin typeface="Symbol" charset="2"/>
                  <a:cs typeface="Symbol" charset="2"/>
                </a:rPr>
                <a:t>q</a:t>
              </a:r>
              <a:r>
                <a:rPr lang="en-US" sz="2400" dirty="0" smtClean="0">
                  <a:latin typeface="Myriad Pro"/>
                  <a:cs typeface="Myriad Pro"/>
                </a:rPr>
                <a:t>=-6</a:t>
              </a:r>
              <a:endParaRPr lang="en-US" sz="2400" dirty="0">
                <a:latin typeface="Myriad Pro"/>
                <a:cs typeface="Myriad Pro"/>
              </a:endParaRPr>
            </a:p>
          </p:txBody>
        </p:sp>
        <p:sp>
          <p:nvSpPr>
            <p:cNvPr id="36" name="TextBox 35"/>
            <p:cNvSpPr txBox="1"/>
            <p:nvPr/>
          </p:nvSpPr>
          <p:spPr>
            <a:xfrm>
              <a:off x="6385114" y="2345724"/>
              <a:ext cx="977146" cy="369332"/>
            </a:xfrm>
            <a:prstGeom prst="rect">
              <a:avLst/>
            </a:prstGeom>
            <a:noFill/>
          </p:spPr>
          <p:txBody>
            <a:bodyPr wrap="square" rtlCol="0">
              <a:spAutoFit/>
            </a:bodyPr>
            <a:lstStyle/>
            <a:p>
              <a:r>
                <a:rPr lang="en-US" i="1" dirty="0" smtClean="0">
                  <a:latin typeface="Myriad Pro"/>
                  <a:cs typeface="Myriad Pro"/>
                </a:rPr>
                <a:t>w</a:t>
              </a:r>
              <a:r>
                <a:rPr lang="en-US" i="1" baseline="-25000" dirty="0">
                  <a:latin typeface="Myriad Pro"/>
                  <a:cs typeface="Myriad Pro"/>
                </a:rPr>
                <a:t>1</a:t>
              </a:r>
              <a:r>
                <a:rPr lang="en-US" i="1" dirty="0" smtClean="0">
                  <a:latin typeface="Myriad Pro"/>
                  <a:cs typeface="Myriad Pro"/>
                </a:rPr>
                <a:t>= </a:t>
              </a:r>
              <a:r>
                <a:rPr lang="en-US" i="1" dirty="0" smtClean="0">
                  <a:latin typeface="Myriad Pro"/>
                  <a:cs typeface="Myriad Pro"/>
                </a:rPr>
                <a:t>-5</a:t>
              </a:r>
              <a:endParaRPr lang="en-US" i="1" dirty="0">
                <a:latin typeface="Myriad Pro"/>
                <a:cs typeface="Myriad Pro"/>
              </a:endParaRPr>
            </a:p>
          </p:txBody>
        </p:sp>
      </p:grpSp>
    </p:spTree>
    <p:extLst>
      <p:ext uri="{BB962C8B-B14F-4D97-AF65-F5344CB8AC3E}">
        <p14:creationId xmlns:p14="http://schemas.microsoft.com/office/powerpoint/2010/main" val="37218439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Content Placeholder 2"/>
          <p:cNvSpPr>
            <a:spLocks noGrp="1"/>
          </p:cNvSpPr>
          <p:nvPr>
            <p:ph idx="1"/>
          </p:nvPr>
        </p:nvSpPr>
        <p:spPr>
          <a:xfrm>
            <a:off x="457200" y="700460"/>
            <a:ext cx="4682565" cy="5171423"/>
          </a:xfrm>
        </p:spPr>
        <p:txBody>
          <a:bodyPr>
            <a:normAutofit fontScale="92500" lnSpcReduction="10000"/>
          </a:bodyPr>
          <a:lstStyle/>
          <a:p>
            <a:pPr marL="0" indent="0">
              <a:buNone/>
            </a:pPr>
            <a:r>
              <a:rPr lang="en-US" dirty="0" smtClean="0">
                <a:latin typeface="Myriad Pro"/>
                <a:cs typeface="Myriad Pro"/>
              </a:rPr>
              <a:t>…but not all organisms have neurons.</a:t>
            </a:r>
          </a:p>
          <a:p>
            <a:pPr marL="0" indent="0">
              <a:buNone/>
            </a:pPr>
            <a:endParaRPr lang="en-US" dirty="0">
              <a:latin typeface="Myriad Pro"/>
              <a:cs typeface="Myriad Pro"/>
            </a:endParaRPr>
          </a:p>
          <a:p>
            <a:pPr marL="0" indent="0">
              <a:buNone/>
            </a:pPr>
            <a:r>
              <a:rPr lang="en-US" dirty="0" smtClean="0">
                <a:latin typeface="Myriad Pro"/>
                <a:cs typeface="Myriad Pro"/>
              </a:rPr>
              <a:t>To show that all living things are Turing complete, we focused on a universal trait: gene expression.</a:t>
            </a:r>
          </a:p>
          <a:p>
            <a:pPr marL="0" indent="0">
              <a:buNone/>
            </a:pPr>
            <a:endParaRPr lang="en-US" dirty="0">
              <a:latin typeface="Myriad Pro"/>
              <a:cs typeface="Myriad Pro"/>
            </a:endParaRPr>
          </a:p>
          <a:p>
            <a:pPr marL="0" indent="0">
              <a:buNone/>
            </a:pPr>
            <a:r>
              <a:rPr lang="en-US" dirty="0" smtClean="0">
                <a:latin typeface="Myriad Pro"/>
                <a:cs typeface="Myriad Pro"/>
              </a:rPr>
              <a:t>More particularly, we focused on control of transcription initiation.</a:t>
            </a:r>
            <a:endParaRPr lang="en-US" dirty="0">
              <a:latin typeface="Myriad Pro"/>
              <a:cs typeface="Myriad Pro"/>
            </a:endParaRPr>
          </a:p>
        </p:txBody>
      </p:sp>
      <p:grpSp>
        <p:nvGrpSpPr>
          <p:cNvPr id="40" name="Group 39"/>
          <p:cNvGrpSpPr/>
          <p:nvPr/>
        </p:nvGrpSpPr>
        <p:grpSpPr>
          <a:xfrm>
            <a:off x="5901766" y="869654"/>
            <a:ext cx="2584822" cy="4821500"/>
            <a:chOff x="5901766" y="869654"/>
            <a:chExt cx="2584822" cy="4821500"/>
          </a:xfrm>
        </p:grpSpPr>
        <p:sp>
          <p:nvSpPr>
            <p:cNvPr id="28" name="TextBox 27"/>
            <p:cNvSpPr txBox="1"/>
            <p:nvPr/>
          </p:nvSpPr>
          <p:spPr>
            <a:xfrm>
              <a:off x="6036236" y="1975302"/>
              <a:ext cx="836706" cy="461665"/>
            </a:xfrm>
            <a:prstGeom prst="rect">
              <a:avLst/>
            </a:prstGeom>
            <a:noFill/>
          </p:spPr>
          <p:txBody>
            <a:bodyPr wrap="square" rtlCol="0">
              <a:spAutoFit/>
            </a:bodyPr>
            <a:lstStyle/>
            <a:p>
              <a:pPr algn="ctr"/>
              <a:r>
                <a:rPr lang="en-US" sz="2400" dirty="0" smtClean="0">
                  <a:latin typeface="Myriad Pro"/>
                  <a:cs typeface="Myriad Pro"/>
                </a:rPr>
                <a:t>DNA</a:t>
              </a:r>
              <a:endParaRPr lang="en-US" sz="2400" dirty="0">
                <a:latin typeface="Myriad Pro"/>
                <a:cs typeface="Myriad Pro"/>
              </a:endParaRPr>
            </a:p>
          </p:txBody>
        </p:sp>
        <p:sp>
          <p:nvSpPr>
            <p:cNvPr id="29" name="TextBox 28"/>
            <p:cNvSpPr txBox="1"/>
            <p:nvPr/>
          </p:nvSpPr>
          <p:spPr>
            <a:xfrm>
              <a:off x="6051176" y="3515686"/>
              <a:ext cx="836706" cy="461665"/>
            </a:xfrm>
            <a:prstGeom prst="rect">
              <a:avLst/>
            </a:prstGeom>
            <a:noFill/>
          </p:spPr>
          <p:txBody>
            <a:bodyPr wrap="square" rtlCol="0">
              <a:spAutoFit/>
            </a:bodyPr>
            <a:lstStyle/>
            <a:p>
              <a:pPr algn="ctr"/>
              <a:r>
                <a:rPr lang="en-US" sz="2400" dirty="0">
                  <a:latin typeface="Myriad Pro"/>
                  <a:cs typeface="Myriad Pro"/>
                </a:rPr>
                <a:t>R</a:t>
              </a:r>
              <a:r>
                <a:rPr lang="en-US" sz="2400" dirty="0" smtClean="0">
                  <a:latin typeface="Myriad Pro"/>
                  <a:cs typeface="Myriad Pro"/>
                </a:rPr>
                <a:t>NA</a:t>
              </a:r>
              <a:endParaRPr lang="en-US" sz="2400" dirty="0">
                <a:latin typeface="Myriad Pro"/>
                <a:cs typeface="Myriad Pro"/>
              </a:endParaRPr>
            </a:p>
          </p:txBody>
        </p:sp>
        <p:sp>
          <p:nvSpPr>
            <p:cNvPr id="30" name="TextBox 29"/>
            <p:cNvSpPr txBox="1"/>
            <p:nvPr/>
          </p:nvSpPr>
          <p:spPr>
            <a:xfrm>
              <a:off x="5901766" y="5229489"/>
              <a:ext cx="1135530" cy="461665"/>
            </a:xfrm>
            <a:prstGeom prst="rect">
              <a:avLst/>
            </a:prstGeom>
            <a:noFill/>
          </p:spPr>
          <p:txBody>
            <a:bodyPr wrap="square" rtlCol="0">
              <a:spAutoFit/>
            </a:bodyPr>
            <a:lstStyle/>
            <a:p>
              <a:r>
                <a:rPr lang="en-US" sz="2400" dirty="0" smtClean="0">
                  <a:latin typeface="Myriad Pro"/>
                  <a:cs typeface="Myriad Pro"/>
                </a:rPr>
                <a:t>Protein</a:t>
              </a:r>
              <a:endParaRPr lang="en-US" sz="2400" dirty="0">
                <a:latin typeface="Myriad Pro"/>
                <a:cs typeface="Myriad Pro"/>
              </a:endParaRPr>
            </a:p>
          </p:txBody>
        </p:sp>
        <p:cxnSp>
          <p:nvCxnSpPr>
            <p:cNvPr id="31" name="Straight Connector 30"/>
            <p:cNvCxnSpPr/>
            <p:nvPr/>
          </p:nvCxnSpPr>
          <p:spPr>
            <a:xfrm>
              <a:off x="6469531" y="2466849"/>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469531" y="4156643"/>
              <a:ext cx="0" cy="950258"/>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469531" y="1452361"/>
              <a:ext cx="0" cy="522941"/>
            </a:xfrm>
            <a:prstGeom prst="line">
              <a:avLst/>
            </a:prstGeom>
            <a:ln>
              <a:solidFill>
                <a:schemeClr val="tx1"/>
              </a:solidFill>
              <a:headEnd type="none"/>
              <a:tailEnd type="triangle" w="lg" len="lg"/>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189696" y="1452361"/>
              <a:ext cx="0" cy="76200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6469532" y="1452361"/>
              <a:ext cx="720164" cy="0"/>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8" idx="3"/>
            </p:cNvCxnSpPr>
            <p:nvPr/>
          </p:nvCxnSpPr>
          <p:spPr>
            <a:xfrm flipH="1" flipV="1">
              <a:off x="6872942" y="2206135"/>
              <a:ext cx="316754" cy="8226"/>
            </a:xfrm>
            <a:prstGeom prst="line">
              <a:avLst/>
            </a:prstGeom>
            <a:ln>
              <a:solidFill>
                <a:schemeClr val="tx1"/>
              </a:solidFill>
              <a:headEnd type="none"/>
              <a:tailEnd type="none" w="lg" len="lg"/>
            </a:ln>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5946589" y="869654"/>
              <a:ext cx="1715246" cy="461665"/>
            </a:xfrm>
            <a:prstGeom prst="rect">
              <a:avLst/>
            </a:prstGeom>
            <a:noFill/>
          </p:spPr>
          <p:txBody>
            <a:bodyPr wrap="square" rtlCol="0">
              <a:spAutoFit/>
            </a:bodyPr>
            <a:lstStyle/>
            <a:p>
              <a:r>
                <a:rPr lang="en-US" sz="2400" dirty="0" smtClean="0">
                  <a:latin typeface="Myriad Pro"/>
                  <a:cs typeface="Myriad Pro"/>
                </a:rPr>
                <a:t>Replication</a:t>
              </a:r>
              <a:endParaRPr lang="en-US" sz="2400" dirty="0">
                <a:latin typeface="Myriad Pro"/>
                <a:cs typeface="Myriad Pro"/>
              </a:endParaRPr>
            </a:p>
          </p:txBody>
        </p:sp>
        <p:sp>
          <p:nvSpPr>
            <p:cNvPr id="38" name="TextBox 37"/>
            <p:cNvSpPr txBox="1"/>
            <p:nvPr/>
          </p:nvSpPr>
          <p:spPr>
            <a:xfrm>
              <a:off x="6574119" y="2625193"/>
              <a:ext cx="1912469" cy="461665"/>
            </a:xfrm>
            <a:prstGeom prst="rect">
              <a:avLst/>
            </a:prstGeom>
            <a:noFill/>
          </p:spPr>
          <p:txBody>
            <a:bodyPr wrap="square" rtlCol="0">
              <a:spAutoFit/>
            </a:bodyPr>
            <a:lstStyle/>
            <a:p>
              <a:r>
                <a:rPr lang="en-US" sz="2400" dirty="0" smtClean="0">
                  <a:latin typeface="Myriad Pro"/>
                  <a:cs typeface="Myriad Pro"/>
                </a:rPr>
                <a:t>Transcription</a:t>
              </a:r>
              <a:endParaRPr lang="en-US" sz="2400" dirty="0">
                <a:latin typeface="Myriad Pro"/>
                <a:cs typeface="Myriad Pro"/>
              </a:endParaRPr>
            </a:p>
          </p:txBody>
        </p:sp>
        <p:sp>
          <p:nvSpPr>
            <p:cNvPr id="39" name="TextBox 38"/>
            <p:cNvSpPr txBox="1"/>
            <p:nvPr/>
          </p:nvSpPr>
          <p:spPr>
            <a:xfrm>
              <a:off x="6574120" y="4340134"/>
              <a:ext cx="1643528" cy="461665"/>
            </a:xfrm>
            <a:prstGeom prst="rect">
              <a:avLst/>
            </a:prstGeom>
            <a:noFill/>
          </p:spPr>
          <p:txBody>
            <a:bodyPr wrap="square" rtlCol="0">
              <a:spAutoFit/>
            </a:bodyPr>
            <a:lstStyle/>
            <a:p>
              <a:r>
                <a:rPr lang="en-US" sz="2400" dirty="0" smtClean="0">
                  <a:latin typeface="Myriad Pro"/>
                  <a:cs typeface="Myriad Pro"/>
                </a:rPr>
                <a:t>Translation</a:t>
              </a:r>
              <a:endParaRPr lang="en-US" sz="2400" dirty="0">
                <a:latin typeface="Myriad Pro"/>
                <a:cs typeface="Myriad Pro"/>
              </a:endParaRPr>
            </a:p>
          </p:txBody>
        </p:sp>
      </p:grpSp>
    </p:spTree>
    <p:extLst>
      <p:ext uri="{BB962C8B-B14F-4D97-AF65-F5344CB8AC3E}">
        <p14:creationId xmlns:p14="http://schemas.microsoft.com/office/powerpoint/2010/main" val="21888005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9815</TotalTime>
  <Words>3107</Words>
  <Application>Microsoft Macintosh PowerPoint</Application>
  <PresentationFormat>On-screen Show (4:3)</PresentationFormat>
  <Paragraphs>660</Paragraphs>
  <Slides>63</Slides>
  <Notes>40</Notes>
  <HiddenSlides>0</HiddenSlides>
  <MMClips>2</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Office Theme</vt:lpstr>
      <vt:lpstr>MCB 135 Lecture 4 Constraints imposed by the parts in biological systems</vt:lpstr>
      <vt:lpstr>A few logistical issues</vt:lpstr>
      <vt:lpstr>What we saw in week one</vt:lpstr>
      <vt:lpstr>Organisms are biologically programmed to follow algorithms</vt:lpstr>
      <vt:lpstr>Algorithms describe how to determine output from input</vt:lpstr>
      <vt:lpstr>How good are living things at following algorithms?</vt:lpstr>
      <vt:lpstr>Turing machines have:</vt:lpstr>
      <vt:lpstr>Neural systems are as computationally powerful as Turing machines</vt:lpstr>
      <vt:lpstr>PowerPoint Presentation</vt:lpstr>
      <vt:lpstr>Transcription initiation requires recruiting RNA polymerase to the appropriate start site </vt:lpstr>
      <vt:lpstr>Why is it important to position RNA polymerase properly?</vt:lpstr>
      <vt:lpstr>DNA is a directional polymer</vt:lpstr>
      <vt:lpstr>RNA polymerase can only elongate RNA at its 3’ end</vt:lpstr>
      <vt:lpstr>If RNA polymerase starts at the left and travels right:</vt:lpstr>
      <vt:lpstr>If RNA polymerase starts at the left and travels right:</vt:lpstr>
      <vt:lpstr>If RNA polymerase starts at the right and travels left:</vt:lpstr>
      <vt:lpstr>If RNA polymerase starts at the right and travels left:</vt:lpstr>
      <vt:lpstr>These two mRNAs are not equivalent</vt:lpstr>
      <vt:lpstr>Why is it important to position RNA polymerase properly?</vt:lpstr>
      <vt:lpstr>Transcription initiation requires recruiting RNA polymerase to the appropriate start site </vt:lpstr>
      <vt:lpstr>Transcription factors help position RNA polymerase</vt:lpstr>
      <vt:lpstr>Transcription factors help position RNA polymerase</vt:lpstr>
      <vt:lpstr>Transcription factors help position RNA polymerase</vt:lpstr>
      <vt:lpstr>RNA polymerase recruitment can be imagined as a logic function</vt:lpstr>
      <vt:lpstr>RNA polymerase recruitment can be imagined as a logic function</vt:lpstr>
      <vt:lpstr>RNA polymerase recruitment can be imagined as a logic function</vt:lpstr>
      <vt:lpstr>RNA polymerase recruitment can be imagined as a logic function</vt:lpstr>
      <vt:lpstr>RNA polymerase recruitment can be imagined as a logic function</vt:lpstr>
      <vt:lpstr>Transcription factors can also work from a distance</vt:lpstr>
      <vt:lpstr>Can a single type of transcription factor regulate multiple genes?  Why or why not?</vt:lpstr>
      <vt:lpstr>Transcription factors can regulate transcription of other transcription factors </vt:lpstr>
      <vt:lpstr>Inter-regulation of transcription factors generates gene regulatory networks</vt:lpstr>
      <vt:lpstr>Another common representation of gene regulatory networks</vt:lpstr>
      <vt:lpstr>Can we make NAND gates?</vt:lpstr>
      <vt:lpstr>Choosing the threshold for converting [TF] to a Boolean variable</vt:lpstr>
      <vt:lpstr>When will our binding curve be a reasonable approximation of a step function?</vt:lpstr>
      <vt:lpstr>Why would it be hard to make logic gates if binding probability is not switch-like?</vt:lpstr>
      <vt:lpstr>Why would it be hard to make logic gates if binding probability is not switch-like?</vt:lpstr>
      <vt:lpstr>Why would it be hard to make logic gates if binding probability is not switch-like?</vt:lpstr>
      <vt:lpstr>PowerPoint Presentation</vt:lpstr>
      <vt:lpstr>Synchronization through the clock prevents read-out during transitions</vt:lpstr>
      <vt:lpstr>The clock-and-wavefront model of somitogenesis</vt:lpstr>
      <vt:lpstr>Separation of timescales</vt:lpstr>
      <vt:lpstr>Separation of timescales and synchronicity won’t always apply.  In general we will not think of changes in input/output as instantaneous. Instead we will study the dynamics of continuous variables.</vt:lpstr>
      <vt:lpstr>The issue of duplicate parts</vt:lpstr>
      <vt:lpstr>The first discussion paper</vt:lpstr>
      <vt:lpstr>A checklist for computing via gene regulation</vt:lpstr>
      <vt:lpstr>A checklist for computing via gene regulation</vt:lpstr>
      <vt:lpstr>Law of Mass Action</vt:lpstr>
      <vt:lpstr>Law of Mass Action</vt:lpstr>
      <vt:lpstr>Law of Mass Action</vt:lpstr>
      <vt:lpstr>Law of Mass Action</vt:lpstr>
      <vt:lpstr>Law of Mass Action</vt:lpstr>
      <vt:lpstr>Law of Mass Action</vt:lpstr>
      <vt:lpstr>The reaction is at equilibrium when none of the molecular species’ concentrations are changing </vt:lpstr>
      <vt:lpstr>An example from biology: cellular respiration</vt:lpstr>
      <vt:lpstr>An example from biology: cellular respiration</vt:lpstr>
      <vt:lpstr>Many intercellular reactions are catalyzed by enzymes</vt:lpstr>
      <vt:lpstr>Energy landscape of the reaction</vt:lpstr>
      <vt:lpstr>Catalysts speed up the reaction by lowering the action energy, DG</vt:lpstr>
      <vt:lpstr>Enzymes catalyze reactions by stabilizing the transition state</vt:lpstr>
      <vt:lpstr>Simplifications with Boolean logic</vt:lpstr>
      <vt:lpstr>Next time:</vt:lpstr>
    </vt:vector>
  </TitlesOfParts>
  <Company>Harvard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Mary Wahl</dc:creator>
  <cp:lastModifiedBy>Mary Wahl</cp:lastModifiedBy>
  <cp:revision>255</cp:revision>
  <cp:lastPrinted>2015-01-31T00:00:48Z</cp:lastPrinted>
  <dcterms:created xsi:type="dcterms:W3CDTF">2015-01-26T20:56:14Z</dcterms:created>
  <dcterms:modified xsi:type="dcterms:W3CDTF">2015-02-02T21:12:16Z</dcterms:modified>
</cp:coreProperties>
</file>